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9" r:id="rId4"/>
    <p:sldId id="261" r:id="rId5"/>
    <p:sldId id="263" r:id="rId6"/>
    <p:sldId id="265" r:id="rId7"/>
    <p:sldId id="268" r:id="rId8"/>
    <p:sldId id="267" r:id="rId9"/>
    <p:sldId id="258" r:id="rId10"/>
    <p:sldId id="260" r:id="rId11"/>
    <p:sldId id="262" r:id="rId12"/>
    <p:sldId id="264" r:id="rId13"/>
    <p:sldId id="266"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1A5"/>
    <a:srgbClr val="8635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1424" y="184"/>
      </p:cViewPr>
      <p:guideLst/>
    </p:cSldViewPr>
  </p:slideViewPr>
  <p:notesTextViewPr>
    <p:cViewPr>
      <p:scale>
        <a:sx n="1" d="1"/>
        <a:sy n="1" d="1"/>
      </p:scale>
      <p:origin x="0" y="0"/>
    </p:cViewPr>
  </p:notesTextViewPr>
  <p:notesViewPr>
    <p:cSldViewPr snapToGrid="0">
      <p:cViewPr>
        <p:scale>
          <a:sx n="201" d="100"/>
          <a:sy n="201" d="100"/>
        </p:scale>
        <p:origin x="2080"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8A04E9-E01E-E747-B95F-38D266820F91}" type="datetimeFigureOut">
              <a:rPr lang="en-US" smtClean="0"/>
              <a:t>4/24/24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06FBB-3C8B-5846-8B0F-D28D4950E653}" type="slidenum">
              <a:rPr lang="en-US" smtClean="0"/>
              <a:t>‹#›</a:t>
            </a:fld>
            <a:endParaRPr lang="en-US"/>
          </a:p>
        </p:txBody>
      </p:sp>
    </p:spTree>
    <p:extLst>
      <p:ext uri="{BB962C8B-B14F-4D97-AF65-F5344CB8AC3E}">
        <p14:creationId xmlns:p14="http://schemas.microsoft.com/office/powerpoint/2010/main" val="1206930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3071A5"/>
                </a:solidFill>
                <a:effectLst/>
                <a:latin typeface="Calibri" panose="020F0502020204030204" pitchFamily="34" charset="0"/>
                <a:ea typeface="Calibri" panose="020F0502020204030204" pitchFamily="34" charset="0"/>
                <a:cs typeface="Times New Roman" panose="02020603050405020304" pitchFamily="18" charset="0"/>
              </a:rPr>
              <a:t>Coping with change is managing and navigating the changes that come with life as they happen.  Embracing change is about positively welcoming change into your life. It involves adopting a positive attitude and mindset towards change rather than resisting or fearing it. Embracing change requires flexibility, adaptability, and a willingness to learn and grow from new experiences and challenges. It involves letting go of the familiar and stepping out of one's comfort zone in order to explore new possibilities. Embracing change can lead to personal development, resilience, and increased satisfaction in life as it allows individuals to navigate transitions effectively and seize new opportunities.</a:t>
            </a:r>
          </a:p>
          <a:p>
            <a:endParaRPr lang="en-US" dirty="0"/>
          </a:p>
        </p:txBody>
      </p:sp>
      <p:sp>
        <p:nvSpPr>
          <p:cNvPr id="4" name="Slide Number Placeholder 3"/>
          <p:cNvSpPr>
            <a:spLocks noGrp="1"/>
          </p:cNvSpPr>
          <p:nvPr>
            <p:ph type="sldNum" sz="quarter" idx="5"/>
          </p:nvPr>
        </p:nvSpPr>
        <p:spPr/>
        <p:txBody>
          <a:bodyPr/>
          <a:lstStyle/>
          <a:p>
            <a:fld id="{02C06FBB-3C8B-5846-8B0F-D28D4950E653}" type="slidenum">
              <a:rPr lang="en-US" smtClean="0"/>
              <a:t>15</a:t>
            </a:fld>
            <a:endParaRPr lang="en-US"/>
          </a:p>
        </p:txBody>
      </p:sp>
    </p:spTree>
    <p:extLst>
      <p:ext uri="{BB962C8B-B14F-4D97-AF65-F5344CB8AC3E}">
        <p14:creationId xmlns:p14="http://schemas.microsoft.com/office/powerpoint/2010/main" val="893852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rgbClr val="863583"/>
                </a:solidFill>
                <a:latin typeface="+mn-lt"/>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rgbClr val="3071A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123049F8-0D4E-4A18-AAC0-45E81FC2B831}" type="datetimeFigureOut">
              <a:rPr lang="en-GB" smtClean="0"/>
              <a:t>24/04/2024</a:t>
            </a:fld>
            <a:endParaRPr lang="en-GB"/>
          </a:p>
        </p:txBody>
      </p:sp>
      <p:sp>
        <p:nvSpPr>
          <p:cNvPr id="5" name="Footer Placeholder 4"/>
          <p:cNvSpPr>
            <a:spLocks noGrp="1"/>
          </p:cNvSpPr>
          <p:nvPr>
            <p:ph type="ftr" sz="quarter" idx="11"/>
          </p:nvPr>
        </p:nvSpPr>
        <p:spPr/>
        <p:txBody>
          <a:bodyPr/>
          <a:lstStyle/>
          <a:p>
            <a:endParaRPr lang="en-GB"/>
          </a:p>
        </p:txBody>
      </p:sp>
      <p:pic>
        <p:nvPicPr>
          <p:cNvPr id="8" name="Picture 7" descr="A group of butterflies and dots&#10;&#10;Description automatically generated">
            <a:extLst>
              <a:ext uri="{FF2B5EF4-FFF2-40B4-BE49-F238E27FC236}">
                <a16:creationId xmlns:a16="http://schemas.microsoft.com/office/drawing/2014/main" id="{34880D26-22BB-43D5-8825-22A39DA139A6}"/>
              </a:ext>
            </a:extLst>
          </p:cNvPr>
          <p:cNvPicPr>
            <a:picLocks noChangeAspect="1"/>
          </p:cNvPicPr>
          <p:nvPr userDrawn="1"/>
        </p:nvPicPr>
        <p:blipFill>
          <a:blip r:embed="rId2">
            <a:alphaModFix amt="35000"/>
            <a:extLst>
              <a:ext uri="{28A0092B-C50C-407E-A947-70E740481C1C}">
                <a14:useLocalDpi xmlns:a14="http://schemas.microsoft.com/office/drawing/2010/main" val="0"/>
              </a:ext>
            </a:extLst>
          </a:blip>
          <a:stretch>
            <a:fillRect/>
          </a:stretch>
        </p:blipFill>
        <p:spPr>
          <a:xfrm>
            <a:off x="187287" y="-703192"/>
            <a:ext cx="9144000" cy="3945614"/>
          </a:xfrm>
          <a:prstGeom prst="rect">
            <a:avLst/>
          </a:prstGeom>
        </p:spPr>
      </p:pic>
      <p:pic>
        <p:nvPicPr>
          <p:cNvPr id="14" name="Picture 13" descr="A colorful butterfly and text&#10;&#10;Description automatically generated">
            <a:extLst>
              <a:ext uri="{FF2B5EF4-FFF2-40B4-BE49-F238E27FC236}">
                <a16:creationId xmlns:a16="http://schemas.microsoft.com/office/drawing/2014/main" id="{9B8DE1F3-7F62-4075-AD2A-8C19E2C2A5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0453" y="5628883"/>
            <a:ext cx="1572548" cy="1149170"/>
          </a:xfrm>
          <a:prstGeom prst="rect">
            <a:avLst/>
          </a:prstGeom>
        </p:spPr>
      </p:pic>
    </p:spTree>
    <p:extLst>
      <p:ext uri="{BB962C8B-B14F-4D97-AF65-F5344CB8AC3E}">
        <p14:creationId xmlns:p14="http://schemas.microsoft.com/office/powerpoint/2010/main" val="400940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23049F8-0D4E-4A18-AAC0-45E81FC2B831}" type="datetimeFigureOut">
              <a:rPr lang="en-GB" smtClean="0"/>
              <a:t>24/04/2024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2956847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23049F8-0D4E-4A18-AAC0-45E81FC2B831}" type="datetimeFigureOut">
              <a:rPr lang="en-GB" smtClean="0"/>
              <a:t>24/04/2024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185095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863583"/>
                </a:solidFill>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rgbClr val="3071A5"/>
                </a:solidFill>
              </a:defRPr>
            </a:lvl1pPr>
            <a:lvl2pPr>
              <a:defRPr>
                <a:solidFill>
                  <a:srgbClr val="3071A5"/>
                </a:solidFill>
              </a:defRPr>
            </a:lvl2pPr>
            <a:lvl3pPr>
              <a:defRPr>
                <a:solidFill>
                  <a:srgbClr val="3071A5"/>
                </a:solidFill>
              </a:defRPr>
            </a:lvl3pPr>
            <a:lvl4pPr>
              <a:defRPr>
                <a:solidFill>
                  <a:srgbClr val="3071A5"/>
                </a:solidFill>
              </a:defRPr>
            </a:lvl4pPr>
            <a:lvl5pPr>
              <a:defRPr>
                <a:solidFill>
                  <a:srgbClr val="3071A5"/>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rainbow butterfly and a black background&#10;&#10;Description automatically generated">
            <a:extLst>
              <a:ext uri="{FF2B5EF4-FFF2-40B4-BE49-F238E27FC236}">
                <a16:creationId xmlns:a16="http://schemas.microsoft.com/office/drawing/2014/main" id="{AF023E1F-27A1-4FE4-AE43-C0FE7171E8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71450" y="5655754"/>
            <a:ext cx="1426467" cy="1042418"/>
          </a:xfrm>
          <a:prstGeom prst="rect">
            <a:avLst/>
          </a:prstGeom>
        </p:spPr>
      </p:pic>
      <p:pic>
        <p:nvPicPr>
          <p:cNvPr id="9" name="Picture 8" descr="A group of butterflies and dots&#10;&#10;Description automatically generated">
            <a:extLst>
              <a:ext uri="{FF2B5EF4-FFF2-40B4-BE49-F238E27FC236}">
                <a16:creationId xmlns:a16="http://schemas.microsoft.com/office/drawing/2014/main" id="{F7761DA1-9208-453D-B0C6-EBCDEADAC138}"/>
              </a:ext>
            </a:extLst>
          </p:cNvPr>
          <p:cNvPicPr>
            <a:picLocks noChangeAspect="1"/>
          </p:cNvPicPr>
          <p:nvPr userDrawn="1"/>
        </p:nvPicPr>
        <p:blipFill>
          <a:blip r:embed="rId3">
            <a:alphaModFix amt="20000"/>
            <a:extLst>
              <a:ext uri="{28A0092B-C50C-407E-A947-70E740481C1C}">
                <a14:useLocalDpi xmlns:a14="http://schemas.microsoft.com/office/drawing/2010/main" val="0"/>
              </a:ext>
            </a:extLst>
          </a:blip>
          <a:stretch>
            <a:fillRect/>
          </a:stretch>
        </p:blipFill>
        <p:spPr>
          <a:xfrm>
            <a:off x="187287" y="-703192"/>
            <a:ext cx="9144000" cy="3945614"/>
          </a:xfrm>
          <a:prstGeom prst="rect">
            <a:avLst/>
          </a:prstGeom>
        </p:spPr>
      </p:pic>
    </p:spTree>
    <p:extLst>
      <p:ext uri="{BB962C8B-B14F-4D97-AF65-F5344CB8AC3E}">
        <p14:creationId xmlns:p14="http://schemas.microsoft.com/office/powerpoint/2010/main" val="877626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23049F8-0D4E-4A18-AAC0-45E81FC2B831}" type="datetimeFigureOut">
              <a:rPr lang="en-GB" smtClean="0"/>
              <a:t>24/04/2024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108570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23049F8-0D4E-4A18-AAC0-45E81FC2B831}" type="datetimeFigureOut">
              <a:rPr lang="en-GB" smtClean="0"/>
              <a:t>24/04/2024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325266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23049F8-0D4E-4A18-AAC0-45E81FC2B831}" type="datetimeFigureOut">
              <a:rPr lang="en-GB" smtClean="0"/>
              <a:t>24/04/2024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196238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23049F8-0D4E-4A18-AAC0-45E81FC2B831}" type="datetimeFigureOut">
              <a:rPr lang="en-GB" smtClean="0"/>
              <a:t>24/04/2024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138512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049F8-0D4E-4A18-AAC0-45E81FC2B831}" type="datetimeFigureOut">
              <a:rPr lang="en-GB" smtClean="0"/>
              <a:t>24/04/2024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47610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23049F8-0D4E-4A18-AAC0-45E81FC2B831}" type="datetimeFigureOut">
              <a:rPr lang="en-GB" smtClean="0"/>
              <a:t>24/04/2024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425169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23049F8-0D4E-4A18-AAC0-45E81FC2B831}" type="datetimeFigureOut">
              <a:rPr lang="en-GB" smtClean="0"/>
              <a:t>24/04/2024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0DCAA6-6411-48B8-AF98-074AD9621F62}" type="slidenum">
              <a:rPr lang="en-GB" smtClean="0"/>
              <a:t>‹#›</a:t>
            </a:fld>
            <a:endParaRPr lang="en-GB"/>
          </a:p>
        </p:txBody>
      </p:sp>
    </p:spTree>
    <p:extLst>
      <p:ext uri="{BB962C8B-B14F-4D97-AF65-F5344CB8AC3E}">
        <p14:creationId xmlns:p14="http://schemas.microsoft.com/office/powerpoint/2010/main" val="182394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3049F8-0D4E-4A18-AAC0-45E81FC2B831}" type="datetimeFigureOut">
              <a:rPr lang="en-GB" smtClean="0"/>
              <a:t>24/04/2024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DCAA6-6411-48B8-AF98-074AD9621F62}" type="slidenum">
              <a:rPr lang="en-GB" smtClean="0"/>
              <a:t>‹#›</a:t>
            </a:fld>
            <a:endParaRPr lang="en-GB"/>
          </a:p>
        </p:txBody>
      </p:sp>
    </p:spTree>
    <p:extLst>
      <p:ext uri="{BB962C8B-B14F-4D97-AF65-F5344CB8AC3E}">
        <p14:creationId xmlns:p14="http://schemas.microsoft.com/office/powerpoint/2010/main" val="1980415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forbes.com/uk/advisor/life-insurance/new-years-resolution-statistic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orbes.com/uk/advisor/life-insurance/new-years-resolution-statistic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orbes.com/uk/advisor/life-insurance/new-years-resolution-statist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orbes.com/uk/advisor/life-insurance/new-years-resolution-statisti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C901-F61D-4762-9FFB-26BBBE2939A1}"/>
              </a:ext>
            </a:extLst>
          </p:cNvPr>
          <p:cNvSpPr>
            <a:spLocks noGrp="1"/>
          </p:cNvSpPr>
          <p:nvPr>
            <p:ph type="ctrTitle"/>
          </p:nvPr>
        </p:nvSpPr>
        <p:spPr/>
        <p:txBody>
          <a:bodyPr/>
          <a:lstStyle/>
          <a:p>
            <a:r>
              <a:rPr lang="en-GB" dirty="0"/>
              <a:t>The Great RSE Day Quiz</a:t>
            </a:r>
          </a:p>
        </p:txBody>
      </p:sp>
      <p:sp>
        <p:nvSpPr>
          <p:cNvPr id="3" name="Subtitle 2">
            <a:extLst>
              <a:ext uri="{FF2B5EF4-FFF2-40B4-BE49-F238E27FC236}">
                <a16:creationId xmlns:a16="http://schemas.microsoft.com/office/drawing/2014/main" id="{DE9EBCA2-9779-4E3C-964E-A984861F764C}"/>
              </a:ext>
            </a:extLst>
          </p:cNvPr>
          <p:cNvSpPr>
            <a:spLocks noGrp="1"/>
          </p:cNvSpPr>
          <p:nvPr>
            <p:ph type="subTitle" idx="1"/>
          </p:nvPr>
        </p:nvSpPr>
        <p:spPr/>
        <p:txBody>
          <a:bodyPr>
            <a:normAutofit/>
          </a:bodyPr>
          <a:lstStyle/>
          <a:p>
            <a:r>
              <a:rPr lang="en-GB" sz="3600" dirty="0"/>
              <a:t>27 June 2024</a:t>
            </a:r>
          </a:p>
          <a:p>
            <a:r>
              <a:rPr lang="en-GB" sz="3600" dirty="0"/>
              <a:t>Embracing Change</a:t>
            </a:r>
          </a:p>
        </p:txBody>
      </p:sp>
    </p:spTree>
    <p:extLst>
      <p:ext uri="{BB962C8B-B14F-4D97-AF65-F5344CB8AC3E}">
        <p14:creationId xmlns:p14="http://schemas.microsoft.com/office/powerpoint/2010/main" val="160089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1559437"/>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2. Which famous biologist proposed the theory of evolution, which emphasizes the role of adaptation to environmental change in the survival of species?</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719810" y="3744400"/>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Gregor Mendel</a:t>
            </a:r>
          </a:p>
          <a:p>
            <a:pPr marL="342900" indent="-342900">
              <a:lnSpc>
                <a:spcPct val="107000"/>
              </a:lnSpc>
              <a:spcAft>
                <a:spcPts val="800"/>
              </a:spcAft>
              <a:buFont typeface="+mj-lt"/>
              <a:buAutoNum type="alphaLcParenR"/>
            </a:pP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 Charles Darwin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Louis Pasteur</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Alfred Russel Wallace</a:t>
            </a:r>
            <a:endParaRPr lang="en-US" sz="2600" dirty="0"/>
          </a:p>
        </p:txBody>
      </p:sp>
      <p:sp>
        <p:nvSpPr>
          <p:cNvPr id="2" name="Content Placeholder 2">
            <a:extLst>
              <a:ext uri="{FF2B5EF4-FFF2-40B4-BE49-F238E27FC236}">
                <a16:creationId xmlns:a16="http://schemas.microsoft.com/office/drawing/2014/main" id="{8854E872-FD0F-C3A7-0883-F22D0333D119}"/>
              </a:ext>
            </a:extLst>
          </p:cNvPr>
          <p:cNvSpPr txBox="1">
            <a:spLocks/>
          </p:cNvSpPr>
          <p:nvPr/>
        </p:nvSpPr>
        <p:spPr>
          <a:xfrm>
            <a:off x="4411024" y="3973001"/>
            <a:ext cx="4013166"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In your lifetime, can you think of ways that humans have adapted and changed to meet the needs of the environment?</a:t>
            </a:r>
          </a:p>
        </p:txBody>
      </p:sp>
    </p:spTree>
    <p:extLst>
      <p:ext uri="{BB962C8B-B14F-4D97-AF65-F5344CB8AC3E}">
        <p14:creationId xmlns:p14="http://schemas.microsoft.com/office/powerpoint/2010/main" val="175888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1593910"/>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3. Which singer sang the lyrics “I’m starting with the man in the mirror, I’m asking him to change his ways.”</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795850"/>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Harry Styles</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Justin Timberlake</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Elvis</a:t>
            </a:r>
          </a:p>
          <a:p>
            <a:pPr marL="342900" indent="-342900">
              <a:lnSpc>
                <a:spcPct val="107000"/>
              </a:lnSpc>
              <a:spcAft>
                <a:spcPts val="800"/>
              </a:spcAft>
              <a:buFont typeface="+mj-lt"/>
              <a:buAutoNum type="alphaLcParenR"/>
            </a:pPr>
            <a:r>
              <a:rPr lang="en-GB" sz="2600" b="1" dirty="0">
                <a:solidFill>
                  <a:srgbClr val="863583"/>
                </a:solidFill>
                <a:latin typeface="Calibri" panose="020F0502020204030204" pitchFamily="34" charset="0"/>
                <a:ea typeface="Calibri" panose="020F0502020204030204" pitchFamily="34" charset="0"/>
                <a:cs typeface="Times New Roman" panose="02020603050405020304" pitchFamily="18" charset="0"/>
              </a:rPr>
              <a:t> </a:t>
            </a: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Michael Jackson</a:t>
            </a:r>
            <a:endParaRPr lang="en-US" sz="2600" b="1" dirty="0">
              <a:solidFill>
                <a:srgbClr val="863583"/>
              </a:solidFill>
            </a:endParaRPr>
          </a:p>
        </p:txBody>
      </p:sp>
      <p:sp>
        <p:nvSpPr>
          <p:cNvPr id="2" name="Content Placeholder 2">
            <a:extLst>
              <a:ext uri="{FF2B5EF4-FFF2-40B4-BE49-F238E27FC236}">
                <a16:creationId xmlns:a16="http://schemas.microsoft.com/office/drawing/2014/main" id="{043758AA-416B-F77B-1EB2-F429AD71F165}"/>
              </a:ext>
            </a:extLst>
          </p:cNvPr>
          <p:cNvSpPr txBox="1">
            <a:spLocks/>
          </p:cNvSpPr>
          <p:nvPr/>
        </p:nvSpPr>
        <p:spPr>
          <a:xfrm>
            <a:off x="4422913" y="4259766"/>
            <a:ext cx="4003227"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Can one person changing their ways have an impact on others?  Can you think of any examples?</a:t>
            </a:r>
          </a:p>
        </p:txBody>
      </p:sp>
    </p:spTree>
    <p:extLst>
      <p:ext uri="{BB962C8B-B14F-4D97-AF65-F5344CB8AC3E}">
        <p14:creationId xmlns:p14="http://schemas.microsoft.com/office/powerpoint/2010/main" val="368476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1991475"/>
            <a:ext cx="7886700"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4. At the end of last year, how many people said they planned to set a New </a:t>
            </a:r>
            <a:r>
              <a:rPr lang="en-GB" sz="3200" dirty="0">
                <a:latin typeface="Calibri" panose="020F0502020204030204" pitchFamily="34" charset="0"/>
                <a:ea typeface="Calibri" panose="020F0502020204030204" pitchFamily="34" charset="0"/>
                <a:cs typeface="Times New Roman" panose="02020603050405020304" pitchFamily="18" charset="0"/>
              </a:rPr>
              <a:t>Y</a:t>
            </a:r>
            <a:r>
              <a:rPr lang="en-GB" sz="3200" dirty="0">
                <a:effectLst/>
                <a:latin typeface="Calibri" panose="020F0502020204030204" pitchFamily="34" charset="0"/>
                <a:ea typeface="Calibri" panose="020F0502020204030204" pitchFamily="34" charset="0"/>
                <a:cs typeface="Times New Roman" panose="02020603050405020304" pitchFamily="18" charset="0"/>
              </a:rPr>
              <a:t>ear’s resolution? </a:t>
            </a:r>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hlinkClick r:id="rId2"/>
              </a:rPr>
              <a:t>British New Year’s Resolutions: Trends and Statistics for 2024 – Forbes Advisor UK</a:t>
            </a:r>
            <a:r>
              <a:rPr lang="en-GB" sz="900" dirty="0"/>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18%</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 30%</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41%</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a:t>
            </a:r>
            <a:r>
              <a:rPr lang="en-GB" sz="2600" dirty="0">
                <a:effectLst/>
                <a:latin typeface="Calibri" panose="020F0502020204030204" pitchFamily="34" charset="0"/>
                <a:ea typeface="Calibri" panose="020F0502020204030204" pitchFamily="34" charset="0"/>
                <a:cs typeface="Times New Roman" panose="02020603050405020304" pitchFamily="18" charset="0"/>
              </a:rPr>
              <a:t>60%</a:t>
            </a:r>
            <a:endParaRPr lang="en-US" sz="2600" dirty="0"/>
          </a:p>
        </p:txBody>
      </p:sp>
      <p:sp>
        <p:nvSpPr>
          <p:cNvPr id="2" name="Content Placeholder 2">
            <a:extLst>
              <a:ext uri="{FF2B5EF4-FFF2-40B4-BE49-F238E27FC236}">
                <a16:creationId xmlns:a16="http://schemas.microsoft.com/office/drawing/2014/main" id="{66FB994E-87A4-74AC-2853-F8566DF89A48}"/>
              </a:ext>
            </a:extLst>
          </p:cNvPr>
          <p:cNvSpPr txBox="1">
            <a:spLocks/>
          </p:cNvSpPr>
          <p:nvPr/>
        </p:nvSpPr>
        <p:spPr>
          <a:xfrm>
            <a:off x="4184374" y="4259766"/>
            <a:ext cx="4241765"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Have you ever set a New Year’s resolution?  Why do some people plan to make changes at this time of year?</a:t>
            </a:r>
          </a:p>
        </p:txBody>
      </p:sp>
    </p:spTree>
    <p:extLst>
      <p:ext uri="{BB962C8B-B14F-4D97-AF65-F5344CB8AC3E}">
        <p14:creationId xmlns:p14="http://schemas.microsoft.com/office/powerpoint/2010/main" val="3176995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49" y="2150501"/>
            <a:ext cx="8067115"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5. Of the people who set New </a:t>
            </a:r>
            <a:r>
              <a:rPr lang="en-GB" sz="3200" dirty="0">
                <a:latin typeface="Calibri" panose="020F0502020204030204" pitchFamily="34" charset="0"/>
                <a:ea typeface="Calibri" panose="020F0502020204030204" pitchFamily="34" charset="0"/>
                <a:cs typeface="Times New Roman" panose="02020603050405020304" pitchFamily="18" charset="0"/>
              </a:rPr>
              <a:t>Y</a:t>
            </a:r>
            <a:r>
              <a:rPr lang="en-GB" sz="3200" dirty="0">
                <a:effectLst/>
                <a:latin typeface="Calibri" panose="020F0502020204030204" pitchFamily="34" charset="0"/>
                <a:ea typeface="Calibri" panose="020F0502020204030204" pitchFamily="34" charset="0"/>
                <a:cs typeface="Times New Roman" panose="02020603050405020304" pitchFamily="18" charset="0"/>
              </a:rPr>
              <a:t>ear’s resolutions, how many stick to them for four to six months? </a:t>
            </a:r>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hlinkClick r:id="rId2"/>
              </a:rPr>
              <a:t>British New Year’s Resolutions: Trends and Statistics for 2024 – Forbes Advisor UK</a:t>
            </a:r>
            <a:r>
              <a:rPr lang="en-GB" sz="900" dirty="0"/>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9</a:t>
            </a:r>
            <a:r>
              <a:rPr lang="en-GB" sz="2600" dirty="0">
                <a:latin typeface="Calibri" panose="020F0502020204030204" pitchFamily="34" charset="0"/>
                <a:ea typeface="Calibri" panose="020F0502020204030204" pitchFamily="34" charset="0"/>
                <a:cs typeface="Times New Roman" panose="02020603050405020304" pitchFamily="18" charset="0"/>
              </a:rPr>
              <a:t>%</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 </a:t>
            </a:r>
            <a:r>
              <a:rPr lang="en-GB" sz="2600" b="1" dirty="0">
                <a:solidFill>
                  <a:srgbClr val="863583"/>
                </a:solidFill>
                <a:latin typeface="Calibri" panose="020F0502020204030204" pitchFamily="34" charset="0"/>
                <a:ea typeface="Calibri" panose="020F0502020204030204" pitchFamily="34" charset="0"/>
                <a:cs typeface="Times New Roman" panose="02020603050405020304" pitchFamily="18" charset="0"/>
              </a:rPr>
              <a:t>17</a:t>
            </a: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28</a:t>
            </a:r>
            <a:r>
              <a:rPr lang="en-GB" sz="26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45</a:t>
            </a:r>
            <a:r>
              <a:rPr lang="en-GB" sz="2600" dirty="0">
                <a:effectLst/>
                <a:latin typeface="Calibri" panose="020F0502020204030204" pitchFamily="34" charset="0"/>
                <a:ea typeface="Calibri" panose="020F0502020204030204" pitchFamily="34" charset="0"/>
                <a:cs typeface="Times New Roman" panose="02020603050405020304" pitchFamily="18" charset="0"/>
              </a:rPr>
              <a:t>%</a:t>
            </a:r>
            <a:endParaRPr lang="en-US" sz="2600" dirty="0"/>
          </a:p>
        </p:txBody>
      </p:sp>
      <p:sp>
        <p:nvSpPr>
          <p:cNvPr id="2" name="Content Placeholder 2">
            <a:extLst>
              <a:ext uri="{FF2B5EF4-FFF2-40B4-BE49-F238E27FC236}">
                <a16:creationId xmlns:a16="http://schemas.microsoft.com/office/drawing/2014/main" id="{1CA45FA3-83A9-69E9-C307-C9467FE403A3}"/>
              </a:ext>
            </a:extLst>
          </p:cNvPr>
          <p:cNvSpPr txBox="1">
            <a:spLocks/>
          </p:cNvSpPr>
          <p:nvPr/>
        </p:nvSpPr>
        <p:spPr>
          <a:xfrm>
            <a:off x="3787698" y="4259766"/>
            <a:ext cx="4638442"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Why do you think so few people stick to their resolutions after a few months?  What can people do to ensure that changes they make are long term?</a:t>
            </a:r>
          </a:p>
        </p:txBody>
      </p:sp>
    </p:spTree>
    <p:extLst>
      <p:ext uri="{BB962C8B-B14F-4D97-AF65-F5344CB8AC3E}">
        <p14:creationId xmlns:p14="http://schemas.microsoft.com/office/powerpoint/2010/main" val="772964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49" y="2150501"/>
            <a:ext cx="8067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6. What is the primary cause of changes to the body and mind during puberty?</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Genetic factors</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Exercise habits</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Dietary preferences</a:t>
            </a:r>
          </a:p>
          <a:p>
            <a:pPr marL="342900" indent="-342900">
              <a:lnSpc>
                <a:spcPct val="107000"/>
              </a:lnSpc>
              <a:spcAft>
                <a:spcPts val="800"/>
              </a:spcAft>
              <a:buFont typeface="+mj-lt"/>
              <a:buAutoNum type="alphaLcParenR"/>
            </a:pPr>
            <a:r>
              <a:rPr lang="en-GB" sz="2600" b="1" dirty="0">
                <a:solidFill>
                  <a:srgbClr val="863583"/>
                </a:solidFill>
                <a:latin typeface="Calibri" panose="020F0502020204030204" pitchFamily="34" charset="0"/>
                <a:ea typeface="Calibri" panose="020F0502020204030204" pitchFamily="34" charset="0"/>
                <a:cs typeface="Times New Roman" panose="02020603050405020304" pitchFamily="18" charset="0"/>
              </a:rPr>
              <a:t> Hormonal changes</a:t>
            </a:r>
            <a:endParaRPr lang="en-US" sz="2600" b="1" dirty="0">
              <a:solidFill>
                <a:srgbClr val="863583"/>
              </a:solidFill>
            </a:endParaRPr>
          </a:p>
        </p:txBody>
      </p:sp>
      <p:sp>
        <p:nvSpPr>
          <p:cNvPr id="2" name="Content Placeholder 2">
            <a:extLst>
              <a:ext uri="{FF2B5EF4-FFF2-40B4-BE49-F238E27FC236}">
                <a16:creationId xmlns:a16="http://schemas.microsoft.com/office/drawing/2014/main" id="{0A1B51A0-8B76-1F35-30A8-DBE843472C01}"/>
              </a:ext>
            </a:extLst>
          </p:cNvPr>
          <p:cNvSpPr txBox="1">
            <a:spLocks/>
          </p:cNvSpPr>
          <p:nvPr/>
        </p:nvSpPr>
        <p:spPr>
          <a:xfrm>
            <a:off x="4442790" y="4259766"/>
            <a:ext cx="3983349"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Like many changes, the changes of puberty are beyond an individual’s control.  How can people cope with change successfully?</a:t>
            </a:r>
          </a:p>
        </p:txBody>
      </p:sp>
    </p:spTree>
    <p:extLst>
      <p:ext uri="{BB962C8B-B14F-4D97-AF65-F5344CB8AC3E}">
        <p14:creationId xmlns:p14="http://schemas.microsoft.com/office/powerpoint/2010/main" val="3014356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0C6B-2CD5-3A4E-E439-0CD00CFDD096}"/>
              </a:ext>
            </a:extLst>
          </p:cNvPr>
          <p:cNvSpPr>
            <a:spLocks noGrp="1"/>
          </p:cNvSpPr>
          <p:nvPr>
            <p:ph type="title"/>
          </p:nvPr>
        </p:nvSpPr>
        <p:spPr>
          <a:xfrm>
            <a:off x="628650" y="2472221"/>
            <a:ext cx="7886700" cy="1325563"/>
          </a:xfrm>
        </p:spPr>
        <p:txBody>
          <a:bodyPr>
            <a:noAutofit/>
          </a:bodyPr>
          <a:lstStyle/>
          <a:p>
            <a:pPr algn="ctr"/>
            <a:r>
              <a:rPr lang="en-US" sz="3600" b="1" dirty="0"/>
              <a:t>The theme of RSE Day 2024 is ‘Embracing Change’</a:t>
            </a:r>
            <a:br>
              <a:rPr lang="en-US" sz="3600" dirty="0"/>
            </a:br>
            <a:br>
              <a:rPr lang="en-US" sz="3600" dirty="0"/>
            </a:br>
            <a:r>
              <a:rPr lang="en-US" sz="3600" dirty="0"/>
              <a:t>We’ve looked at some facts and statistics around change and discussed our thoughts.</a:t>
            </a:r>
            <a:br>
              <a:rPr lang="en-US" sz="3600" dirty="0"/>
            </a:br>
            <a:br>
              <a:rPr lang="en-US" sz="3600" dirty="0"/>
            </a:br>
            <a:r>
              <a:rPr lang="en-US" sz="3600" i="1" dirty="0">
                <a:solidFill>
                  <a:srgbClr val="3071A5"/>
                </a:solidFill>
              </a:rPr>
              <a:t>What is the difference between </a:t>
            </a:r>
            <a:r>
              <a:rPr lang="en-US" sz="3600" b="1" i="1" dirty="0">
                <a:solidFill>
                  <a:srgbClr val="3071A5"/>
                </a:solidFill>
              </a:rPr>
              <a:t>coping</a:t>
            </a:r>
            <a:r>
              <a:rPr lang="en-US" sz="3600" i="1" dirty="0">
                <a:solidFill>
                  <a:srgbClr val="3071A5"/>
                </a:solidFill>
              </a:rPr>
              <a:t> with change and </a:t>
            </a:r>
            <a:r>
              <a:rPr lang="en-US" sz="3600" b="1" i="1" dirty="0">
                <a:solidFill>
                  <a:srgbClr val="3071A5"/>
                </a:solidFill>
              </a:rPr>
              <a:t>embracing</a:t>
            </a:r>
            <a:r>
              <a:rPr lang="en-US" sz="3600" i="1" dirty="0">
                <a:solidFill>
                  <a:srgbClr val="3071A5"/>
                </a:solidFill>
              </a:rPr>
              <a:t> change?</a:t>
            </a:r>
          </a:p>
        </p:txBody>
      </p:sp>
    </p:spTree>
    <p:extLst>
      <p:ext uri="{BB962C8B-B14F-4D97-AF65-F5344CB8AC3E}">
        <p14:creationId xmlns:p14="http://schemas.microsoft.com/office/powerpoint/2010/main" val="2947376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308B2-CF12-3165-A4DB-956661DD3C67}"/>
              </a:ext>
            </a:extLst>
          </p:cNvPr>
          <p:cNvSpPr>
            <a:spLocks noGrp="1"/>
          </p:cNvSpPr>
          <p:nvPr>
            <p:ph type="title"/>
          </p:nvPr>
        </p:nvSpPr>
        <p:spPr>
          <a:xfrm>
            <a:off x="628650" y="2471185"/>
            <a:ext cx="7886700" cy="1325563"/>
          </a:xfrm>
        </p:spPr>
        <p:txBody>
          <a:bodyPr/>
          <a:lstStyle/>
          <a:p>
            <a:pPr algn="ctr"/>
            <a:r>
              <a:rPr lang="en-US" dirty="0"/>
              <a:t>How can you embrace change?</a:t>
            </a:r>
          </a:p>
        </p:txBody>
      </p:sp>
    </p:spTree>
    <p:extLst>
      <p:ext uri="{BB962C8B-B14F-4D97-AF65-F5344CB8AC3E}">
        <p14:creationId xmlns:p14="http://schemas.microsoft.com/office/powerpoint/2010/main" val="119838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2150501"/>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1. Which famous physicist is credited with the quote: "The measure of intelligence is the ability to change"?</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73000"/>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Albert Einstein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Isaac Newton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Stephen Hawking</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Marie Curie</a:t>
            </a:r>
            <a:endParaRPr lang="en-US" sz="2600" dirty="0"/>
          </a:p>
        </p:txBody>
      </p:sp>
    </p:spTree>
    <p:extLst>
      <p:ext uri="{BB962C8B-B14F-4D97-AF65-F5344CB8AC3E}">
        <p14:creationId xmlns:p14="http://schemas.microsoft.com/office/powerpoint/2010/main" val="384499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1559437"/>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2</a:t>
            </a:r>
            <a:r>
              <a:rPr lang="en-GB" sz="3200" dirty="0">
                <a:latin typeface="Calibri" panose="020F0502020204030204" pitchFamily="34" charset="0"/>
                <a:ea typeface="Calibri" panose="020F0502020204030204" pitchFamily="34" charset="0"/>
                <a:cs typeface="Times New Roman" panose="02020603050405020304" pitchFamily="18" charset="0"/>
              </a:rPr>
              <a:t>. </a:t>
            </a:r>
            <a:r>
              <a:rPr lang="en-GB" sz="3200" dirty="0">
                <a:effectLst/>
                <a:latin typeface="Calibri" panose="020F0502020204030204" pitchFamily="34" charset="0"/>
                <a:ea typeface="Calibri" panose="020F0502020204030204" pitchFamily="34" charset="0"/>
                <a:cs typeface="Times New Roman" panose="02020603050405020304" pitchFamily="18" charset="0"/>
              </a:rPr>
              <a:t>Which famous biologist proposed the theory of evolution, which emphasizes the role of adaptation to environmental change in the survival of species?</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709870" y="3794096"/>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Charles Darwin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Gregor Mendel</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Louis Pasteur</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Alfred Russel Wallace</a:t>
            </a:r>
            <a:endParaRPr lang="en-US" sz="2600" dirty="0"/>
          </a:p>
        </p:txBody>
      </p:sp>
    </p:spTree>
    <p:extLst>
      <p:ext uri="{BB962C8B-B14F-4D97-AF65-F5344CB8AC3E}">
        <p14:creationId xmlns:p14="http://schemas.microsoft.com/office/powerpoint/2010/main" val="163964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2103437"/>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3. Which singer sang the lyrics “I’m starting with the man in the mirror, I’m asking him to change his ways.”</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Harry Styles</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Justin Timberlake</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Elvis</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a:t>
            </a:r>
            <a:r>
              <a:rPr lang="en-GB" sz="2600" dirty="0">
                <a:effectLst/>
                <a:latin typeface="Calibri" panose="020F0502020204030204" pitchFamily="34" charset="0"/>
                <a:ea typeface="Calibri" panose="020F0502020204030204" pitchFamily="34" charset="0"/>
                <a:cs typeface="Times New Roman" panose="02020603050405020304" pitchFamily="18" charset="0"/>
              </a:rPr>
              <a:t>Michael Jackson</a:t>
            </a:r>
            <a:endParaRPr lang="en-US" sz="2600" dirty="0"/>
          </a:p>
        </p:txBody>
      </p:sp>
    </p:spTree>
    <p:extLst>
      <p:ext uri="{BB962C8B-B14F-4D97-AF65-F5344CB8AC3E}">
        <p14:creationId xmlns:p14="http://schemas.microsoft.com/office/powerpoint/2010/main" val="845392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2150501"/>
            <a:ext cx="7886700"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4. At the end of last year, how many people said they planned to set a new year’s resolution? </a:t>
            </a:r>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hlinkClick r:id="rId2"/>
              </a:rPr>
              <a:t>British New Year’s Resolutions: Trends and Statistics for 2024 – Forbes Advisor UK</a:t>
            </a:r>
            <a:r>
              <a:rPr lang="en-GB" sz="900" dirty="0"/>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0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18%</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30%</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41%</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a:t>
            </a:r>
            <a:r>
              <a:rPr lang="en-GB" sz="2600" dirty="0">
                <a:effectLst/>
                <a:latin typeface="Calibri" panose="020F0502020204030204" pitchFamily="34" charset="0"/>
                <a:ea typeface="Calibri" panose="020F0502020204030204" pitchFamily="34" charset="0"/>
                <a:cs typeface="Times New Roman" panose="02020603050405020304" pitchFamily="18" charset="0"/>
              </a:rPr>
              <a:t>60%</a:t>
            </a:r>
            <a:endParaRPr lang="en-US" sz="2600" dirty="0"/>
          </a:p>
        </p:txBody>
      </p:sp>
    </p:spTree>
    <p:extLst>
      <p:ext uri="{BB962C8B-B14F-4D97-AF65-F5344CB8AC3E}">
        <p14:creationId xmlns:p14="http://schemas.microsoft.com/office/powerpoint/2010/main" val="1054353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49" y="2150501"/>
            <a:ext cx="8067115"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5. Of the people who set New </a:t>
            </a:r>
            <a:r>
              <a:rPr lang="en-GB" sz="3200" dirty="0">
                <a:latin typeface="Calibri" panose="020F0502020204030204" pitchFamily="34" charset="0"/>
                <a:ea typeface="Calibri" panose="020F0502020204030204" pitchFamily="34" charset="0"/>
                <a:cs typeface="Times New Roman" panose="02020603050405020304" pitchFamily="18" charset="0"/>
              </a:rPr>
              <a:t>Y</a:t>
            </a:r>
            <a:r>
              <a:rPr lang="en-GB" sz="3200" dirty="0">
                <a:effectLst/>
                <a:latin typeface="Calibri" panose="020F0502020204030204" pitchFamily="34" charset="0"/>
                <a:ea typeface="Calibri" panose="020F0502020204030204" pitchFamily="34" charset="0"/>
                <a:cs typeface="Times New Roman" panose="02020603050405020304" pitchFamily="18" charset="0"/>
              </a:rPr>
              <a:t>ear’s resolutions, how many stick to them for four to six months? </a:t>
            </a:r>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hlinkClick r:id="rId2"/>
              </a:rPr>
              <a:t>British New Year’s Resolutions: Trends and Statistics for 2024 – Forbes Advisor UK</a:t>
            </a:r>
            <a:r>
              <a:rPr lang="en-GB" sz="900" dirty="0"/>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9</a:t>
            </a:r>
            <a:r>
              <a:rPr lang="en-GB" sz="2600" dirty="0">
                <a:latin typeface="Calibri" panose="020F0502020204030204" pitchFamily="34" charset="0"/>
                <a:ea typeface="Calibri" panose="020F0502020204030204" pitchFamily="34" charset="0"/>
                <a:cs typeface="Times New Roman" panose="02020603050405020304" pitchFamily="18" charset="0"/>
              </a:rPr>
              <a:t>%</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17</a:t>
            </a:r>
            <a:r>
              <a:rPr lang="en-GB" sz="26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28</a:t>
            </a:r>
            <a:r>
              <a:rPr lang="en-GB" sz="2600" dirty="0">
                <a:effectLst/>
                <a:latin typeface="Calibri" panose="020F050202020403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45</a:t>
            </a:r>
            <a:r>
              <a:rPr lang="en-GB" sz="2600" dirty="0">
                <a:effectLst/>
                <a:latin typeface="Calibri" panose="020F0502020204030204" pitchFamily="34" charset="0"/>
                <a:ea typeface="Calibri" panose="020F0502020204030204" pitchFamily="34" charset="0"/>
                <a:cs typeface="Times New Roman" panose="02020603050405020304" pitchFamily="18" charset="0"/>
              </a:rPr>
              <a:t>%</a:t>
            </a:r>
            <a:endParaRPr lang="en-US" sz="2600" dirty="0"/>
          </a:p>
        </p:txBody>
      </p:sp>
    </p:spTree>
    <p:extLst>
      <p:ext uri="{BB962C8B-B14F-4D97-AF65-F5344CB8AC3E}">
        <p14:creationId xmlns:p14="http://schemas.microsoft.com/office/powerpoint/2010/main" val="301490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49" y="2150501"/>
            <a:ext cx="806711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6. What is the primary cause of changes to the body and mind during puberty?</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699931" y="3910247"/>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Genetic factors</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a:t>
            </a:r>
            <a:r>
              <a:rPr lang="en-GB" sz="2600" dirty="0">
                <a:latin typeface="Calibri" panose="020F0502020204030204" pitchFamily="34" charset="0"/>
                <a:ea typeface="Calibri" panose="020F0502020204030204" pitchFamily="34" charset="0"/>
                <a:cs typeface="Times New Roman" panose="02020603050405020304" pitchFamily="18" charset="0"/>
              </a:rPr>
              <a:t>Exercise habits</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Dietary preferences</a:t>
            </a:r>
          </a:p>
          <a:p>
            <a:pPr marL="342900" indent="-342900">
              <a:lnSpc>
                <a:spcPct val="107000"/>
              </a:lnSpc>
              <a:spcAft>
                <a:spcPts val="800"/>
              </a:spcAft>
              <a:buFont typeface="+mj-lt"/>
              <a:buAutoNum type="alphaLcParenR"/>
            </a:pPr>
            <a:r>
              <a:rPr lang="en-GB" sz="2600" dirty="0">
                <a:latin typeface="Calibri" panose="020F0502020204030204" pitchFamily="34" charset="0"/>
                <a:ea typeface="Calibri" panose="020F0502020204030204" pitchFamily="34" charset="0"/>
                <a:cs typeface="Times New Roman" panose="02020603050405020304" pitchFamily="18" charset="0"/>
              </a:rPr>
              <a:t> Hormonal changes</a:t>
            </a:r>
            <a:endParaRPr lang="en-US" sz="2600" dirty="0"/>
          </a:p>
        </p:txBody>
      </p:sp>
    </p:spTree>
    <p:extLst>
      <p:ext uri="{BB962C8B-B14F-4D97-AF65-F5344CB8AC3E}">
        <p14:creationId xmlns:p14="http://schemas.microsoft.com/office/powerpoint/2010/main" val="134114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8368-188E-36A8-363B-52A202F5CA33}"/>
              </a:ext>
            </a:extLst>
          </p:cNvPr>
          <p:cNvSpPr>
            <a:spLocks noGrp="1"/>
          </p:cNvSpPr>
          <p:nvPr>
            <p:ph type="title"/>
          </p:nvPr>
        </p:nvSpPr>
        <p:spPr>
          <a:xfrm>
            <a:off x="628650" y="2551735"/>
            <a:ext cx="7886700" cy="1325563"/>
          </a:xfrm>
        </p:spPr>
        <p:txBody>
          <a:bodyPr/>
          <a:lstStyle/>
          <a:p>
            <a:pPr algn="ctr"/>
            <a:r>
              <a:rPr lang="en-US" dirty="0"/>
              <a:t>Answers and discussion</a:t>
            </a:r>
          </a:p>
        </p:txBody>
      </p:sp>
    </p:spTree>
    <p:extLst>
      <p:ext uri="{BB962C8B-B14F-4D97-AF65-F5344CB8AC3E}">
        <p14:creationId xmlns:p14="http://schemas.microsoft.com/office/powerpoint/2010/main" val="1509658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CF7BC07-6FC0-4787-AC9B-296A28F723E8}"/>
              </a:ext>
            </a:extLst>
          </p:cNvPr>
          <p:cNvSpPr txBox="1">
            <a:spLocks/>
          </p:cNvSpPr>
          <p:nvPr/>
        </p:nvSpPr>
        <p:spPr>
          <a:xfrm>
            <a:off x="628650" y="1832449"/>
            <a:ext cx="78867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rgbClr val="863583"/>
                </a:solidFill>
                <a:latin typeface="+mj-lt"/>
                <a:ea typeface="+mj-ea"/>
                <a:cs typeface="+mj-cs"/>
              </a:defRPr>
            </a:lvl1p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1. Which famous physicist is credited with the quote: "The measure of intelligence is the ability to change"?</a:t>
            </a:r>
          </a:p>
        </p:txBody>
      </p:sp>
      <p:sp>
        <p:nvSpPr>
          <p:cNvPr id="5" name="Content Placeholder 2">
            <a:extLst>
              <a:ext uri="{FF2B5EF4-FFF2-40B4-BE49-F238E27FC236}">
                <a16:creationId xmlns:a16="http://schemas.microsoft.com/office/drawing/2014/main" id="{0EAED893-9843-4503-9AED-072E06887413}"/>
              </a:ext>
            </a:extLst>
          </p:cNvPr>
          <p:cNvSpPr txBox="1">
            <a:spLocks/>
          </p:cNvSpPr>
          <p:nvPr/>
        </p:nvSpPr>
        <p:spPr>
          <a:xfrm>
            <a:off x="709870" y="3699989"/>
            <a:ext cx="4857750" cy="188773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071A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071A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071A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071A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07000"/>
              </a:lnSpc>
              <a:spcAft>
                <a:spcPts val="800"/>
              </a:spcAft>
              <a:buFont typeface="+mj-lt"/>
              <a:buAutoNum type="alphaLcParenR"/>
            </a:pPr>
            <a:r>
              <a:rPr lang="en-GB" sz="2600" b="1" dirty="0">
                <a:solidFill>
                  <a:srgbClr val="863583"/>
                </a:solidFill>
                <a:effectLst/>
                <a:latin typeface="Calibri" panose="020F0502020204030204" pitchFamily="34" charset="0"/>
                <a:ea typeface="Calibri" panose="020F0502020204030204" pitchFamily="34" charset="0"/>
                <a:cs typeface="Times New Roman" panose="02020603050405020304" pitchFamily="18" charset="0"/>
              </a:rPr>
              <a:t> Albert Einstein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Isaac Newton</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Stephen Hawking</a:t>
            </a:r>
          </a:p>
          <a:p>
            <a:pPr marL="342900" indent="-342900">
              <a:lnSpc>
                <a:spcPct val="107000"/>
              </a:lnSpc>
              <a:spcAft>
                <a:spcPts val="800"/>
              </a:spcAft>
              <a:buFont typeface="+mj-lt"/>
              <a:buAutoNum type="alphaLcParenR"/>
            </a:pPr>
            <a:r>
              <a:rPr lang="en-GB" sz="2600" dirty="0">
                <a:effectLst/>
                <a:latin typeface="Calibri" panose="020F0502020204030204" pitchFamily="34" charset="0"/>
                <a:ea typeface="Calibri" panose="020F0502020204030204" pitchFamily="34" charset="0"/>
                <a:cs typeface="Times New Roman" panose="02020603050405020304" pitchFamily="18" charset="0"/>
              </a:rPr>
              <a:t> Marie Curie</a:t>
            </a:r>
            <a:endParaRPr lang="en-US" sz="2600" dirty="0"/>
          </a:p>
        </p:txBody>
      </p:sp>
      <p:sp>
        <p:nvSpPr>
          <p:cNvPr id="2" name="Content Placeholder 2">
            <a:extLst>
              <a:ext uri="{FF2B5EF4-FFF2-40B4-BE49-F238E27FC236}">
                <a16:creationId xmlns:a16="http://schemas.microsoft.com/office/drawing/2014/main" id="{1F85823E-B827-122A-1462-16C0F679EBEB}"/>
              </a:ext>
            </a:extLst>
          </p:cNvPr>
          <p:cNvSpPr txBox="1">
            <a:spLocks/>
          </p:cNvSpPr>
          <p:nvPr/>
        </p:nvSpPr>
        <p:spPr>
          <a:xfrm>
            <a:off x="4492486" y="4259766"/>
            <a:ext cx="3933653" cy="17884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i="1" dirty="0">
                <a:solidFill>
                  <a:srgbClr val="3071A5"/>
                </a:solidFill>
                <a:cs typeface="Arial" panose="020B0604020202020204" pitchFamily="34" charset="0"/>
              </a:rPr>
              <a:t>What are your thoughts on this quote?  Do you think the ability to change is a sign of intelligence?</a:t>
            </a:r>
          </a:p>
        </p:txBody>
      </p:sp>
    </p:spTree>
    <p:extLst>
      <p:ext uri="{BB962C8B-B14F-4D97-AF65-F5344CB8AC3E}">
        <p14:creationId xmlns:p14="http://schemas.microsoft.com/office/powerpoint/2010/main" val="25846196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286</TotalTime>
  <Words>789</Words>
  <Application>Microsoft Macintosh PowerPoint</Application>
  <PresentationFormat>On-screen Show (4:3)</PresentationFormat>
  <Paragraphs>78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Calibri Light</vt:lpstr>
      <vt:lpstr>Office Theme</vt:lpstr>
      <vt:lpstr>The Great RSE Day Quiz</vt:lpstr>
      <vt:lpstr>PowerPoint Presentation</vt:lpstr>
      <vt:lpstr>PowerPoint Presentation</vt:lpstr>
      <vt:lpstr>PowerPoint Presentation</vt:lpstr>
      <vt:lpstr>PowerPoint Presentation</vt:lpstr>
      <vt:lpstr>PowerPoint Presentation</vt:lpstr>
      <vt:lpstr>PowerPoint Presentation</vt:lpstr>
      <vt:lpstr>Answers and discussion</vt:lpstr>
      <vt:lpstr>PowerPoint Presentation</vt:lpstr>
      <vt:lpstr>PowerPoint Presentation</vt:lpstr>
      <vt:lpstr>PowerPoint Presentation</vt:lpstr>
      <vt:lpstr>PowerPoint Presentation</vt:lpstr>
      <vt:lpstr>PowerPoint Presentation</vt:lpstr>
      <vt:lpstr>PowerPoint Presentation</vt:lpstr>
      <vt:lpstr>The theme of RSE Day 2024 is ‘Embracing Change’  We’ve looked at some facts and statistics around change and discussed our thoughts.  What is the difference between coping with change and embracing change?</vt:lpstr>
      <vt:lpstr>How can you embrace change?</vt:lpstr>
    </vt:vector>
  </TitlesOfParts>
  <Company>Nottingham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RSE Day Quiz</dc:title>
  <dc:creator>Catherine Kirk</dc:creator>
  <cp:lastModifiedBy>Catherine Kirk</cp:lastModifiedBy>
  <cp:revision>6</cp:revision>
  <dcterms:created xsi:type="dcterms:W3CDTF">2024-04-23T12:45:49Z</dcterms:created>
  <dcterms:modified xsi:type="dcterms:W3CDTF">2024-04-24T11:40:02Z</dcterms:modified>
</cp:coreProperties>
</file>