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 id="258" r:id="rId3"/>
    <p:sldId id="259" r:id="rId4"/>
    <p:sldId id="260" r:id="rId5"/>
    <p:sldId id="261" r:id="rId6"/>
    <p:sldId id="257" r:id="rId7"/>
  </p:sldIdLst>
  <p:sldSz cx="12192000" cy="6858000"/>
  <p:notesSz cx="12192000" cy="6858000"/>
  <p:defaultTextStyle>
    <a:defPPr>
      <a:defRPr kern="0"/>
    </a:def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0008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1"/>
    <p:restoredTop sz="94694"/>
  </p:normalViewPr>
  <p:slideViewPr>
    <p:cSldViewPr>
      <p:cViewPr varScale="1">
        <p:scale>
          <a:sx n="73" d="100"/>
          <a:sy n="73" d="100"/>
        </p:scale>
        <p:origin x="82" y="173"/>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microsoft.com/office/2016/11/relationships/changesInfo" Target="changesInfos/changesInfo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atherine Kirk" userId="50c0d331-6fdd-464b-8637-b54bbf4a53b7" providerId="ADAL" clId="{8E874527-C813-4922-AF0A-782F574B8FAE}"/>
    <pc:docChg chg="modSld">
      <pc:chgData name="Catherine Kirk" userId="50c0d331-6fdd-464b-8637-b54bbf4a53b7" providerId="ADAL" clId="{8E874527-C813-4922-AF0A-782F574B8FAE}" dt="2026-04-14T07:32:32.742" v="165" actId="1076"/>
      <pc:docMkLst>
        <pc:docMk/>
      </pc:docMkLst>
      <pc:sldChg chg="modSp mod">
        <pc:chgData name="Catherine Kirk" userId="50c0d331-6fdd-464b-8637-b54bbf4a53b7" providerId="ADAL" clId="{8E874527-C813-4922-AF0A-782F574B8FAE}" dt="2026-04-14T07:32:32.742" v="165" actId="1076"/>
        <pc:sldMkLst>
          <pc:docMk/>
          <pc:sldMk cId="0" sldId="256"/>
        </pc:sldMkLst>
        <pc:spChg chg="mod">
          <ac:chgData name="Catherine Kirk" userId="50c0d331-6fdd-464b-8637-b54bbf4a53b7" providerId="ADAL" clId="{8E874527-C813-4922-AF0A-782F574B8FAE}" dt="2026-04-14T07:32:32.742" v="165" actId="1076"/>
          <ac:spMkLst>
            <pc:docMk/>
            <pc:sldMk cId="0" sldId="256"/>
            <ac:spMk id="8" creationId="{CF6E80DC-D58D-D443-8489-2CE701B69F24}"/>
          </ac:spMkLst>
        </pc:spChg>
      </pc:sldChg>
      <pc:sldChg chg="modSp mod">
        <pc:chgData name="Catherine Kirk" userId="50c0d331-6fdd-464b-8637-b54bbf4a53b7" providerId="ADAL" clId="{8E874527-C813-4922-AF0A-782F574B8FAE}" dt="2026-04-14T07:28:12.597" v="7" actId="20577"/>
        <pc:sldMkLst>
          <pc:docMk/>
          <pc:sldMk cId="0" sldId="258"/>
        </pc:sldMkLst>
        <pc:spChg chg="mod">
          <ac:chgData name="Catherine Kirk" userId="50c0d331-6fdd-464b-8637-b54bbf4a53b7" providerId="ADAL" clId="{8E874527-C813-4922-AF0A-782F574B8FAE}" dt="2026-04-14T07:27:43.370" v="3" actId="20577"/>
          <ac:spMkLst>
            <pc:docMk/>
            <pc:sldMk cId="0" sldId="258"/>
            <ac:spMk id="2" creationId="{44DF4025-CA45-FF7D-A8E2-C263A4B1989F}"/>
          </ac:spMkLst>
        </pc:spChg>
        <pc:spChg chg="mod">
          <ac:chgData name="Catherine Kirk" userId="50c0d331-6fdd-464b-8637-b54bbf4a53b7" providerId="ADAL" clId="{8E874527-C813-4922-AF0A-782F574B8FAE}" dt="2026-04-14T07:28:12.597" v="7" actId="20577"/>
          <ac:spMkLst>
            <pc:docMk/>
            <pc:sldMk cId="0" sldId="258"/>
            <ac:spMk id="3" creationId="{405EAA76-C4AB-557D-61EE-57E6B47C9437}"/>
          </ac:spMkLst>
        </pc:spChg>
      </pc:sldChg>
      <pc:sldChg chg="modSp mod">
        <pc:chgData name="Catherine Kirk" userId="50c0d331-6fdd-464b-8637-b54bbf4a53b7" providerId="ADAL" clId="{8E874527-C813-4922-AF0A-782F574B8FAE}" dt="2026-04-14T07:29:31.400" v="13" actId="20577"/>
        <pc:sldMkLst>
          <pc:docMk/>
          <pc:sldMk cId="1332973975" sldId="260"/>
        </pc:sldMkLst>
        <pc:spChg chg="mod">
          <ac:chgData name="Catherine Kirk" userId="50c0d331-6fdd-464b-8637-b54bbf4a53b7" providerId="ADAL" clId="{8E874527-C813-4922-AF0A-782F574B8FAE}" dt="2026-04-14T07:29:31.400" v="13" actId="20577"/>
          <ac:spMkLst>
            <pc:docMk/>
            <pc:sldMk cId="1332973975" sldId="260"/>
            <ac:spMk id="3" creationId="{405EAA76-C4AB-557D-61EE-57E6B47C9437}"/>
          </ac:spMkLst>
        </pc:spChg>
      </pc:sldChg>
      <pc:sldChg chg="modSp mod">
        <pc:chgData name="Catherine Kirk" userId="50c0d331-6fdd-464b-8637-b54bbf4a53b7" providerId="ADAL" clId="{8E874527-C813-4922-AF0A-782F574B8FAE}" dt="2026-04-14T07:30:12.215" v="16" actId="20577"/>
        <pc:sldMkLst>
          <pc:docMk/>
          <pc:sldMk cId="3418858380" sldId="261"/>
        </pc:sldMkLst>
        <pc:spChg chg="mod">
          <ac:chgData name="Catherine Kirk" userId="50c0d331-6fdd-464b-8637-b54bbf4a53b7" providerId="ADAL" clId="{8E874527-C813-4922-AF0A-782F574B8FAE}" dt="2026-04-14T07:29:58.131" v="15" actId="20577"/>
          <ac:spMkLst>
            <pc:docMk/>
            <pc:sldMk cId="3418858380" sldId="261"/>
            <ac:spMk id="2" creationId="{44DF4025-CA45-FF7D-A8E2-C263A4B1989F}"/>
          </ac:spMkLst>
        </pc:spChg>
        <pc:spChg chg="mod">
          <ac:chgData name="Catherine Kirk" userId="50c0d331-6fdd-464b-8637-b54bbf4a53b7" providerId="ADAL" clId="{8E874527-C813-4922-AF0A-782F574B8FAE}" dt="2026-04-14T07:30:12.215" v="16" actId="20577"/>
          <ac:spMkLst>
            <pc:docMk/>
            <pc:sldMk cId="3418858380" sldId="261"/>
            <ac:spMk id="3" creationId="{405EAA76-C4AB-557D-61EE-57E6B47C9437}"/>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914876" y="2125980"/>
            <a:ext cx="10368598" cy="1440180"/>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1829752" y="3840480"/>
            <a:ext cx="8538845" cy="171450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4/14/2026</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body" idx="1"/>
          </p:nvPr>
        </p:nvSpPr>
        <p:spPr/>
        <p:txBody>
          <a:bodyPr lIns="0" tIns="0" rIns="0" bIns="0"/>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4/14/2026</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sz="half" idx="2"/>
          </p:nvPr>
        </p:nvSpPr>
        <p:spPr>
          <a:xfrm>
            <a:off x="609917" y="1577340"/>
            <a:ext cx="5306282" cy="452628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6282150" y="1577340"/>
            <a:ext cx="5306282" cy="452628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4/14/2026</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4/14/2026</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4/14/2026</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609917" y="274320"/>
            <a:ext cx="10978515" cy="1097280"/>
          </a:xfrm>
          <a:prstGeom prst="rect">
            <a:avLst/>
          </a:prstGeom>
        </p:spPr>
        <p:txBody>
          <a:bodyPr wrap="square" lIns="0" tIns="0" rIns="0" bIns="0">
            <a:spAutoFit/>
          </a:bodyPr>
          <a:lstStyle>
            <a:lvl1pPr>
              <a:defRPr/>
            </a:lvl1pPr>
          </a:lstStyle>
          <a:p>
            <a:endParaRPr/>
          </a:p>
        </p:txBody>
      </p:sp>
      <p:sp>
        <p:nvSpPr>
          <p:cNvPr id="3" name="Holder 3"/>
          <p:cNvSpPr>
            <a:spLocks noGrp="1"/>
          </p:cNvSpPr>
          <p:nvPr>
            <p:ph type="body" idx="1"/>
          </p:nvPr>
        </p:nvSpPr>
        <p:spPr>
          <a:xfrm>
            <a:off x="609917" y="1577340"/>
            <a:ext cx="10978515" cy="452628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4147439" y="6377940"/>
            <a:ext cx="3903472" cy="34290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609917" y="6377940"/>
            <a:ext cx="2805620" cy="34290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4/14/2026</a:t>
            </a:fld>
            <a:endParaRPr lang="en-US"/>
          </a:p>
        </p:txBody>
      </p:sp>
      <p:sp>
        <p:nvSpPr>
          <p:cNvPr id="6" name="Holder 6"/>
          <p:cNvSpPr>
            <a:spLocks noGrp="1"/>
          </p:cNvSpPr>
          <p:nvPr>
            <p:ph type="sldNum" sz="quarter" idx="7"/>
          </p:nvPr>
        </p:nvSpPr>
        <p:spPr>
          <a:xfrm>
            <a:off x="8782812" y="6377940"/>
            <a:ext cx="2805620" cy="34290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5.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jpg"/></Relationships>
</file>

<file path=ppt/slides/_rels/slide2.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 name="object 2"/>
          <p:cNvPicPr/>
          <p:nvPr/>
        </p:nvPicPr>
        <p:blipFill>
          <a:blip r:embed="rId2" cstate="print"/>
          <a:stretch>
            <a:fillRect/>
          </a:stretch>
        </p:blipFill>
        <p:spPr>
          <a:xfrm>
            <a:off x="10249199" y="360000"/>
            <a:ext cx="1584000" cy="1559357"/>
          </a:xfrm>
          <a:prstGeom prst="rect">
            <a:avLst/>
          </a:prstGeom>
        </p:spPr>
      </p:pic>
      <p:pic>
        <p:nvPicPr>
          <p:cNvPr id="3" name="object 3"/>
          <p:cNvPicPr/>
          <p:nvPr/>
        </p:nvPicPr>
        <p:blipFill>
          <a:blip r:embed="rId3" cstate="print"/>
          <a:stretch>
            <a:fillRect/>
          </a:stretch>
        </p:blipFill>
        <p:spPr>
          <a:xfrm>
            <a:off x="4040071" y="2637002"/>
            <a:ext cx="3906655" cy="4139996"/>
          </a:xfrm>
          <a:prstGeom prst="rect">
            <a:avLst/>
          </a:prstGeom>
        </p:spPr>
      </p:pic>
      <p:pic>
        <p:nvPicPr>
          <p:cNvPr id="4" name="object 4"/>
          <p:cNvPicPr/>
          <p:nvPr/>
        </p:nvPicPr>
        <p:blipFill>
          <a:blip r:embed="rId4" cstate="print"/>
          <a:stretch>
            <a:fillRect/>
          </a:stretch>
        </p:blipFill>
        <p:spPr>
          <a:xfrm>
            <a:off x="364200" y="642824"/>
            <a:ext cx="3528000" cy="977850"/>
          </a:xfrm>
          <a:prstGeom prst="rect">
            <a:avLst/>
          </a:prstGeom>
        </p:spPr>
      </p:pic>
      <p:pic>
        <p:nvPicPr>
          <p:cNvPr id="5" name="object 5"/>
          <p:cNvPicPr/>
          <p:nvPr/>
        </p:nvPicPr>
        <p:blipFill>
          <a:blip r:embed="rId5" cstate="print"/>
          <a:stretch>
            <a:fillRect/>
          </a:stretch>
        </p:blipFill>
        <p:spPr>
          <a:xfrm>
            <a:off x="364197" y="2321996"/>
            <a:ext cx="6737311" cy="309892"/>
          </a:xfrm>
          <a:prstGeom prst="rect">
            <a:avLst/>
          </a:prstGeom>
        </p:spPr>
      </p:pic>
      <p:sp>
        <p:nvSpPr>
          <p:cNvPr id="6" name="object 6"/>
          <p:cNvSpPr txBox="1"/>
          <p:nvPr/>
        </p:nvSpPr>
        <p:spPr>
          <a:xfrm>
            <a:off x="10469427" y="821673"/>
            <a:ext cx="1076325" cy="894080"/>
          </a:xfrm>
          <a:prstGeom prst="rect">
            <a:avLst/>
          </a:prstGeom>
        </p:spPr>
        <p:txBody>
          <a:bodyPr vert="horz" wrap="square" lIns="0" tIns="12700" rIns="0" bIns="0" rtlCol="0">
            <a:spAutoFit/>
          </a:bodyPr>
          <a:lstStyle/>
          <a:p>
            <a:pPr algn="ctr">
              <a:lnSpc>
                <a:spcPct val="100000"/>
              </a:lnSpc>
              <a:spcBef>
                <a:spcPts val="100"/>
              </a:spcBef>
            </a:pPr>
            <a:r>
              <a:rPr sz="1900" b="1" dirty="0">
                <a:solidFill>
                  <a:srgbClr val="FFFFFF"/>
                </a:solidFill>
                <a:latin typeface="Arial"/>
                <a:cs typeface="Arial"/>
              </a:rPr>
              <a:t>RSE </a:t>
            </a:r>
            <a:r>
              <a:rPr sz="1900" b="1" spc="-25" dirty="0">
                <a:solidFill>
                  <a:srgbClr val="FFFFFF"/>
                </a:solidFill>
                <a:latin typeface="Arial"/>
                <a:cs typeface="Arial"/>
              </a:rPr>
              <a:t>DAY</a:t>
            </a:r>
            <a:endParaRPr sz="1900">
              <a:latin typeface="Arial"/>
              <a:cs typeface="Arial"/>
            </a:endParaRPr>
          </a:p>
          <a:p>
            <a:pPr algn="ctr">
              <a:lnSpc>
                <a:spcPct val="100000"/>
              </a:lnSpc>
            </a:pPr>
            <a:r>
              <a:rPr sz="1900" b="1" dirty="0">
                <a:solidFill>
                  <a:srgbClr val="FFFFFF"/>
                </a:solidFill>
                <a:latin typeface="Arial"/>
                <a:cs typeface="Arial"/>
              </a:rPr>
              <a:t>25</a:t>
            </a:r>
            <a:r>
              <a:rPr sz="1900" b="1" spc="-30" dirty="0">
                <a:solidFill>
                  <a:srgbClr val="FFFFFF"/>
                </a:solidFill>
                <a:latin typeface="Arial"/>
                <a:cs typeface="Arial"/>
              </a:rPr>
              <a:t> </a:t>
            </a:r>
            <a:r>
              <a:rPr sz="1900" b="1" spc="-20" dirty="0">
                <a:solidFill>
                  <a:srgbClr val="FFFFFF"/>
                </a:solidFill>
                <a:latin typeface="Arial"/>
                <a:cs typeface="Arial"/>
              </a:rPr>
              <a:t>June</a:t>
            </a:r>
            <a:endParaRPr sz="1900">
              <a:latin typeface="Arial"/>
              <a:cs typeface="Arial"/>
            </a:endParaRPr>
          </a:p>
          <a:p>
            <a:pPr algn="ctr">
              <a:lnSpc>
                <a:spcPct val="100000"/>
              </a:lnSpc>
            </a:pPr>
            <a:r>
              <a:rPr sz="1900" b="1" spc="-20" dirty="0">
                <a:solidFill>
                  <a:srgbClr val="FFFFFF"/>
                </a:solidFill>
                <a:latin typeface="Arial"/>
                <a:cs typeface="Arial"/>
              </a:rPr>
              <a:t>2026</a:t>
            </a:r>
            <a:endParaRPr sz="1900">
              <a:latin typeface="Arial"/>
              <a:cs typeface="Arial"/>
            </a:endParaRPr>
          </a:p>
        </p:txBody>
      </p:sp>
      <p:pic>
        <p:nvPicPr>
          <p:cNvPr id="7" name="object 7"/>
          <p:cNvPicPr/>
          <p:nvPr/>
        </p:nvPicPr>
        <p:blipFill>
          <a:blip r:embed="rId6" cstate="print"/>
          <a:stretch>
            <a:fillRect/>
          </a:stretch>
        </p:blipFill>
        <p:spPr>
          <a:xfrm>
            <a:off x="364197" y="2726994"/>
            <a:ext cx="2390673" cy="282333"/>
          </a:xfrm>
          <a:prstGeom prst="rect">
            <a:avLst/>
          </a:prstGeom>
        </p:spPr>
      </p:pic>
      <p:sp>
        <p:nvSpPr>
          <p:cNvPr id="8" name="TextBox 7">
            <a:extLst>
              <a:ext uri="{FF2B5EF4-FFF2-40B4-BE49-F238E27FC236}">
                <a16:creationId xmlns:a16="http://schemas.microsoft.com/office/drawing/2014/main" id="{CF6E80DC-D58D-D443-8489-2CE701B69F24}"/>
              </a:ext>
            </a:extLst>
          </p:cNvPr>
          <p:cNvSpPr txBox="1"/>
          <p:nvPr/>
        </p:nvSpPr>
        <p:spPr>
          <a:xfrm>
            <a:off x="258172" y="3194551"/>
            <a:ext cx="11470451" cy="3693319"/>
          </a:xfrm>
          <a:prstGeom prst="rect">
            <a:avLst/>
          </a:prstGeom>
          <a:noFill/>
        </p:spPr>
        <p:txBody>
          <a:bodyPr wrap="square" rtlCol="0">
            <a:spAutoFit/>
          </a:bodyPr>
          <a:lstStyle/>
          <a:p>
            <a:r>
              <a:rPr lang="en-US" dirty="0">
                <a:latin typeface="Arial" panose="020B0604020202020204" pitchFamily="34" charset="0"/>
                <a:cs typeface="Arial" panose="020B0604020202020204" pitchFamily="34" charset="0"/>
              </a:rPr>
              <a:t>Read the scenarios and decide how you would respond assertively to each situation if you were the character having the friendship problem. Being assertive means using calm, confident words to say how you feel and what you need, while still being kind to others.</a:t>
            </a:r>
          </a:p>
          <a:p>
            <a:endParaRPr lang="en-US"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Act out the scenario and think about what tone of voice you should use to convey your message respectfully but assertively to the other person. You may wish to use the sentence starters as prompts.</a:t>
            </a:r>
          </a:p>
          <a:p>
            <a:endParaRPr lang="en-US"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Take it in turns with your partner to be the one in role asserting themselves, or to be the person who is being told ‘no.’ </a:t>
            </a:r>
          </a:p>
          <a:p>
            <a:endParaRPr lang="en-US"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How does it feel to be in each of these types of role? Think of situations in real life when you might need to speak up for yourself and remember that it is ok to assert ourselves when we need to. </a:t>
            </a:r>
          </a:p>
          <a:p>
            <a:r>
              <a:rPr lang="en-US" dirty="0">
                <a:latin typeface="Arial" panose="020B0604020202020204" pitchFamily="34" charset="0"/>
                <a:cs typeface="Arial" panose="020B0604020202020204" pitchFamily="34" charset="0"/>
              </a:rPr>
              <a:t>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6" name="Picture 5" descr="A group of people standing hugging themselves">
            <a:extLst>
              <a:ext uri="{FF2B5EF4-FFF2-40B4-BE49-F238E27FC236}">
                <a16:creationId xmlns:a16="http://schemas.microsoft.com/office/drawing/2014/main" id="{DA76F8A0-AEC2-0F45-9FFF-6731D88085BF}"/>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extBox 1">
            <a:extLst>
              <a:ext uri="{FF2B5EF4-FFF2-40B4-BE49-F238E27FC236}">
                <a16:creationId xmlns:a16="http://schemas.microsoft.com/office/drawing/2014/main" id="{44DF4025-CA45-FF7D-A8E2-C263A4B1989F}"/>
              </a:ext>
            </a:extLst>
          </p:cNvPr>
          <p:cNvSpPr txBox="1"/>
          <p:nvPr/>
        </p:nvSpPr>
        <p:spPr>
          <a:xfrm>
            <a:off x="228600" y="271048"/>
            <a:ext cx="11734800" cy="3139321"/>
          </a:xfrm>
          <a:prstGeom prst="rect">
            <a:avLst/>
          </a:prstGeom>
          <a:noFill/>
          <a:ln w="19050">
            <a:solidFill>
              <a:schemeClr val="tx1"/>
            </a:solidFill>
          </a:ln>
        </p:spPr>
        <p:txBody>
          <a:bodyPr wrap="square" rtlCol="0">
            <a:spAutoFit/>
          </a:bodyPr>
          <a:lstStyle/>
          <a:p>
            <a:r>
              <a:rPr lang="en-GB" sz="2200" b="1" dirty="0">
                <a:latin typeface="Arial" panose="020B0604020202020204" pitchFamily="34" charset="0"/>
                <a:cs typeface="Arial" panose="020B0604020202020204" pitchFamily="34" charset="0"/>
              </a:rPr>
              <a:t>Scenario 1</a:t>
            </a:r>
          </a:p>
          <a:p>
            <a:endParaRPr lang="en-GB" sz="2200" dirty="0">
              <a:latin typeface="Arial" panose="020B0604020202020204" pitchFamily="34" charset="0"/>
              <a:cs typeface="Arial" panose="020B0604020202020204" pitchFamily="34" charset="0"/>
            </a:endParaRPr>
          </a:p>
          <a:p>
            <a:r>
              <a:rPr lang="en-GB" sz="2200" dirty="0">
                <a:latin typeface="Arial" panose="020B0604020202020204" pitchFamily="34" charset="0"/>
                <a:cs typeface="Arial" panose="020B0604020202020204" pitchFamily="34" charset="0"/>
              </a:rPr>
              <a:t>Casey and Arlo are working on a research project together. Casey keeps telling Arlo what to do and says, “I’ve already decided what information we will write about.” </a:t>
            </a:r>
          </a:p>
          <a:p>
            <a:endParaRPr lang="en-GB" sz="2200" dirty="0">
              <a:latin typeface="Arial" panose="020B0604020202020204" pitchFamily="34" charset="0"/>
              <a:cs typeface="Arial" panose="020B0604020202020204" pitchFamily="34" charset="0"/>
            </a:endParaRPr>
          </a:p>
          <a:p>
            <a:r>
              <a:rPr lang="en-GB" sz="2200" dirty="0">
                <a:latin typeface="Arial" panose="020B0604020202020204" pitchFamily="34" charset="0"/>
                <a:cs typeface="Arial" panose="020B0604020202020204" pitchFamily="34" charset="0"/>
              </a:rPr>
              <a:t>Assertiveness goal: Arlo should explain that they want to include their own ideas for the project too.</a:t>
            </a:r>
          </a:p>
          <a:p>
            <a:endParaRPr lang="en-GB" sz="2200" dirty="0">
              <a:latin typeface="Arial" panose="020B0604020202020204" pitchFamily="34" charset="0"/>
              <a:cs typeface="Arial" panose="020B0604020202020204" pitchFamily="34" charset="0"/>
            </a:endParaRPr>
          </a:p>
          <a:p>
            <a:r>
              <a:rPr lang="en-GB" sz="2200" dirty="0">
                <a:latin typeface="Arial" panose="020B0604020202020204" pitchFamily="34" charset="0"/>
                <a:cs typeface="Arial" panose="020B0604020202020204" pitchFamily="34" charset="0"/>
              </a:rPr>
              <a:t>What would be a good way for Arlo to respond in this situation? </a:t>
            </a:r>
          </a:p>
        </p:txBody>
      </p:sp>
      <p:sp>
        <p:nvSpPr>
          <p:cNvPr id="3" name="TextBox 2">
            <a:extLst>
              <a:ext uri="{FF2B5EF4-FFF2-40B4-BE49-F238E27FC236}">
                <a16:creationId xmlns:a16="http://schemas.microsoft.com/office/drawing/2014/main" id="{405EAA76-C4AB-557D-61EE-57E6B47C9437}"/>
              </a:ext>
            </a:extLst>
          </p:cNvPr>
          <p:cNvSpPr txBox="1"/>
          <p:nvPr/>
        </p:nvSpPr>
        <p:spPr>
          <a:xfrm>
            <a:off x="228600" y="3733801"/>
            <a:ext cx="11734800" cy="2800767"/>
          </a:xfrm>
          <a:prstGeom prst="rect">
            <a:avLst/>
          </a:prstGeom>
          <a:noFill/>
          <a:ln w="19050">
            <a:solidFill>
              <a:schemeClr val="tx1"/>
            </a:solidFill>
          </a:ln>
        </p:spPr>
        <p:txBody>
          <a:bodyPr wrap="square" rtlCol="0">
            <a:spAutoFit/>
          </a:bodyPr>
          <a:lstStyle/>
          <a:p>
            <a:r>
              <a:rPr lang="en-GB" sz="2200" b="1" dirty="0">
                <a:latin typeface="Arial" panose="020B0604020202020204" pitchFamily="34" charset="0"/>
                <a:cs typeface="Arial" panose="020B0604020202020204" pitchFamily="34" charset="0"/>
              </a:rPr>
              <a:t>Scenario 2</a:t>
            </a:r>
          </a:p>
          <a:p>
            <a:endParaRPr lang="en-GB" sz="2200" b="1" dirty="0">
              <a:latin typeface="Arial" panose="020B0604020202020204" pitchFamily="34" charset="0"/>
              <a:cs typeface="Arial" panose="020B0604020202020204" pitchFamily="34" charset="0"/>
            </a:endParaRPr>
          </a:p>
          <a:p>
            <a:r>
              <a:rPr lang="en-GB" sz="2200" dirty="0">
                <a:latin typeface="Arial" panose="020B0604020202020204" pitchFamily="34" charset="0"/>
                <a:cs typeface="Arial" panose="020B0604020202020204" pitchFamily="34" charset="0"/>
              </a:rPr>
              <a:t>Jules asks to swap their crisps for Ashley’s crisps as they prefer the flavour Ashley has. Ashley doesn’t want to give them their packet, but they feel bad saying no.</a:t>
            </a:r>
          </a:p>
          <a:p>
            <a:endParaRPr lang="en-GB" sz="2200" dirty="0">
              <a:latin typeface="Arial" panose="020B0604020202020204" pitchFamily="34" charset="0"/>
              <a:cs typeface="Arial" panose="020B0604020202020204" pitchFamily="34" charset="0"/>
            </a:endParaRPr>
          </a:p>
          <a:p>
            <a:r>
              <a:rPr lang="en-GB" sz="2200" dirty="0">
                <a:latin typeface="Arial" panose="020B0604020202020204" pitchFamily="34" charset="0"/>
                <a:cs typeface="Arial" panose="020B0604020202020204" pitchFamily="34" charset="0"/>
              </a:rPr>
              <a:t>Assertiveness goal: Ashley needs to find a way to say “No” kindly and confidently</a:t>
            </a:r>
          </a:p>
          <a:p>
            <a:endParaRPr lang="en-GB" sz="2200" b="1" dirty="0">
              <a:latin typeface="Arial" panose="020B0604020202020204" pitchFamily="34" charset="0"/>
              <a:cs typeface="Arial" panose="020B0604020202020204" pitchFamily="34" charset="0"/>
            </a:endParaRPr>
          </a:p>
          <a:p>
            <a:r>
              <a:rPr lang="en-GB" sz="2200" dirty="0">
                <a:latin typeface="Arial" panose="020B0604020202020204" pitchFamily="34" charset="0"/>
                <a:cs typeface="Arial" panose="020B0604020202020204" pitchFamily="34" charset="0"/>
              </a:rPr>
              <a:t>How might they respond in an assertive but polite way?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6" name="Picture 5" descr="A group of people standing hugging themselves">
            <a:extLst>
              <a:ext uri="{FF2B5EF4-FFF2-40B4-BE49-F238E27FC236}">
                <a16:creationId xmlns:a16="http://schemas.microsoft.com/office/drawing/2014/main" id="{DA76F8A0-AEC2-0F45-9FFF-6731D88085BF}"/>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extBox 1">
            <a:extLst>
              <a:ext uri="{FF2B5EF4-FFF2-40B4-BE49-F238E27FC236}">
                <a16:creationId xmlns:a16="http://schemas.microsoft.com/office/drawing/2014/main" id="{44DF4025-CA45-FF7D-A8E2-C263A4B1989F}"/>
              </a:ext>
            </a:extLst>
          </p:cNvPr>
          <p:cNvSpPr txBox="1"/>
          <p:nvPr/>
        </p:nvSpPr>
        <p:spPr>
          <a:xfrm>
            <a:off x="152400" y="457200"/>
            <a:ext cx="11734800" cy="2800767"/>
          </a:xfrm>
          <a:prstGeom prst="rect">
            <a:avLst/>
          </a:prstGeom>
          <a:noFill/>
          <a:ln w="19050">
            <a:solidFill>
              <a:schemeClr val="tx1"/>
            </a:solidFill>
          </a:ln>
        </p:spPr>
        <p:txBody>
          <a:bodyPr wrap="square" rtlCol="0">
            <a:spAutoFit/>
          </a:bodyPr>
          <a:lstStyle/>
          <a:p>
            <a:r>
              <a:rPr lang="en-GB" sz="2200" b="1" dirty="0">
                <a:latin typeface="Arial" panose="020B0604020202020204" pitchFamily="34" charset="0"/>
                <a:cs typeface="Arial" panose="020B0604020202020204" pitchFamily="34" charset="0"/>
              </a:rPr>
              <a:t>Scenario 3</a:t>
            </a:r>
          </a:p>
          <a:p>
            <a:r>
              <a:rPr lang="en-GB" sz="2200" dirty="0">
                <a:latin typeface="Arial" panose="020B0604020202020204" pitchFamily="34" charset="0"/>
                <a:cs typeface="Arial" panose="020B0604020202020204" pitchFamily="34" charset="0"/>
              </a:rPr>
              <a:t>Cameron is waiting in line for lunch when someone pushes in front of them. Cameron feels quite annoyed as they’ve already been in the line for ten minutes. </a:t>
            </a:r>
          </a:p>
          <a:p>
            <a:endParaRPr lang="en-GB" sz="2200" dirty="0">
              <a:latin typeface="Arial" panose="020B0604020202020204" pitchFamily="34" charset="0"/>
              <a:cs typeface="Arial" panose="020B0604020202020204" pitchFamily="34" charset="0"/>
            </a:endParaRPr>
          </a:p>
          <a:p>
            <a:r>
              <a:rPr lang="en-GB" sz="2200" dirty="0">
                <a:latin typeface="Arial" panose="020B0604020202020204" pitchFamily="34" charset="0"/>
                <a:cs typeface="Arial" panose="020B0604020202020204" pitchFamily="34" charset="0"/>
              </a:rPr>
              <a:t>Assertiveness goal: Cameron needs to calmly tell the other person that they were there first</a:t>
            </a:r>
          </a:p>
          <a:p>
            <a:endParaRPr lang="en-GB" sz="2200" b="1" dirty="0">
              <a:latin typeface="Arial" panose="020B0604020202020204" pitchFamily="34" charset="0"/>
              <a:cs typeface="Arial" panose="020B0604020202020204" pitchFamily="34" charset="0"/>
            </a:endParaRPr>
          </a:p>
          <a:p>
            <a:r>
              <a:rPr lang="en-GB" sz="2200" dirty="0">
                <a:latin typeface="Arial" panose="020B0604020202020204" pitchFamily="34" charset="0"/>
                <a:cs typeface="Arial" panose="020B0604020202020204" pitchFamily="34" charset="0"/>
              </a:rPr>
              <a:t>How could they respond calmly but assertively? </a:t>
            </a:r>
          </a:p>
          <a:p>
            <a:endParaRPr lang="en-GB" sz="2200" dirty="0">
              <a:latin typeface="Arial" panose="020B0604020202020204" pitchFamily="34" charset="0"/>
              <a:cs typeface="Arial" panose="020B0604020202020204" pitchFamily="34" charset="0"/>
            </a:endParaRPr>
          </a:p>
        </p:txBody>
      </p:sp>
      <p:sp>
        <p:nvSpPr>
          <p:cNvPr id="3" name="TextBox 2">
            <a:extLst>
              <a:ext uri="{FF2B5EF4-FFF2-40B4-BE49-F238E27FC236}">
                <a16:creationId xmlns:a16="http://schemas.microsoft.com/office/drawing/2014/main" id="{405EAA76-C4AB-557D-61EE-57E6B47C9437}"/>
              </a:ext>
            </a:extLst>
          </p:cNvPr>
          <p:cNvSpPr txBox="1"/>
          <p:nvPr/>
        </p:nvSpPr>
        <p:spPr>
          <a:xfrm>
            <a:off x="152400" y="3733801"/>
            <a:ext cx="11734800" cy="3139321"/>
          </a:xfrm>
          <a:prstGeom prst="rect">
            <a:avLst/>
          </a:prstGeom>
          <a:noFill/>
          <a:ln w="19050">
            <a:solidFill>
              <a:schemeClr val="tx1"/>
            </a:solidFill>
          </a:ln>
        </p:spPr>
        <p:txBody>
          <a:bodyPr wrap="square" rtlCol="0">
            <a:spAutoFit/>
          </a:bodyPr>
          <a:lstStyle/>
          <a:p>
            <a:r>
              <a:rPr lang="en-GB" sz="2200" b="1" dirty="0">
                <a:latin typeface="Arial" panose="020B0604020202020204" pitchFamily="34" charset="0"/>
                <a:cs typeface="Arial" panose="020B0604020202020204" pitchFamily="34" charset="0"/>
              </a:rPr>
              <a:t>Scenario 4</a:t>
            </a:r>
          </a:p>
          <a:p>
            <a:endParaRPr lang="en-GB" sz="2200" dirty="0">
              <a:latin typeface="Arial" panose="020B0604020202020204" pitchFamily="34" charset="0"/>
              <a:cs typeface="Arial" panose="020B0604020202020204" pitchFamily="34" charset="0"/>
            </a:endParaRPr>
          </a:p>
          <a:p>
            <a:r>
              <a:rPr lang="en-GB" sz="2200" dirty="0">
                <a:latin typeface="Arial" panose="020B0604020202020204" pitchFamily="34" charset="0"/>
                <a:cs typeface="Arial" panose="020B0604020202020204" pitchFamily="34" charset="0"/>
              </a:rPr>
              <a:t>Reese is playing with a toy at break time. </a:t>
            </a:r>
          </a:p>
          <a:p>
            <a:r>
              <a:rPr lang="en-GB" sz="2200" dirty="0">
                <a:latin typeface="Arial" panose="020B0604020202020204" pitchFamily="34" charset="0"/>
                <a:cs typeface="Arial" panose="020B0604020202020204" pitchFamily="34" charset="0"/>
              </a:rPr>
              <a:t>Another child comes over, grabs it from Reese’s hands, and says, “I want to play with this now.”</a:t>
            </a:r>
          </a:p>
          <a:p>
            <a:endParaRPr lang="en-GB" sz="2200" b="1" dirty="0">
              <a:latin typeface="Arial" panose="020B0604020202020204" pitchFamily="34" charset="0"/>
              <a:cs typeface="Arial" panose="020B0604020202020204" pitchFamily="34" charset="0"/>
            </a:endParaRPr>
          </a:p>
          <a:p>
            <a:r>
              <a:rPr lang="en-GB" sz="2200" dirty="0">
                <a:latin typeface="Arial" panose="020B0604020202020204" pitchFamily="34" charset="0"/>
                <a:cs typeface="Arial" panose="020B0604020202020204" pitchFamily="34" charset="0"/>
              </a:rPr>
              <a:t>Assertiveness goal: For Reese to explain that they had the toy first and would like it back</a:t>
            </a:r>
          </a:p>
          <a:p>
            <a:endParaRPr lang="en-GB" sz="2200" b="1" dirty="0">
              <a:latin typeface="Arial" panose="020B0604020202020204" pitchFamily="34" charset="0"/>
              <a:cs typeface="Arial" panose="020B0604020202020204" pitchFamily="34" charset="0"/>
            </a:endParaRPr>
          </a:p>
          <a:p>
            <a:r>
              <a:rPr lang="en-GB" sz="2200" dirty="0">
                <a:latin typeface="Arial" panose="020B0604020202020204" pitchFamily="34" charset="0"/>
                <a:cs typeface="Arial" panose="020B0604020202020204" pitchFamily="34" charset="0"/>
              </a:rPr>
              <a:t>What would be a good way to speak up confidently?</a:t>
            </a:r>
          </a:p>
        </p:txBody>
      </p:sp>
    </p:spTree>
    <p:extLst>
      <p:ext uri="{BB962C8B-B14F-4D97-AF65-F5344CB8AC3E}">
        <p14:creationId xmlns:p14="http://schemas.microsoft.com/office/powerpoint/2010/main" val="25406346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6" name="Picture 5" descr="A group of people standing hugging themselves">
            <a:extLst>
              <a:ext uri="{FF2B5EF4-FFF2-40B4-BE49-F238E27FC236}">
                <a16:creationId xmlns:a16="http://schemas.microsoft.com/office/drawing/2014/main" id="{DA76F8A0-AEC2-0F45-9FFF-6731D88085BF}"/>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extBox 1">
            <a:extLst>
              <a:ext uri="{FF2B5EF4-FFF2-40B4-BE49-F238E27FC236}">
                <a16:creationId xmlns:a16="http://schemas.microsoft.com/office/drawing/2014/main" id="{44DF4025-CA45-FF7D-A8E2-C263A4B1989F}"/>
              </a:ext>
            </a:extLst>
          </p:cNvPr>
          <p:cNvSpPr txBox="1"/>
          <p:nvPr/>
        </p:nvSpPr>
        <p:spPr>
          <a:xfrm>
            <a:off x="152400" y="457200"/>
            <a:ext cx="11734800" cy="3139321"/>
          </a:xfrm>
          <a:prstGeom prst="rect">
            <a:avLst/>
          </a:prstGeom>
          <a:noFill/>
          <a:ln w="19050">
            <a:solidFill>
              <a:schemeClr val="tx1"/>
            </a:solidFill>
          </a:ln>
        </p:spPr>
        <p:txBody>
          <a:bodyPr wrap="square" rtlCol="0">
            <a:spAutoFit/>
          </a:bodyPr>
          <a:lstStyle/>
          <a:p>
            <a:r>
              <a:rPr lang="en-GB" sz="2200" b="1" dirty="0">
                <a:latin typeface="Arial" panose="020B0604020202020204" pitchFamily="34" charset="0"/>
                <a:cs typeface="Arial" panose="020B0604020202020204" pitchFamily="34" charset="0"/>
              </a:rPr>
              <a:t>Scenario 5</a:t>
            </a:r>
          </a:p>
          <a:p>
            <a:endParaRPr lang="en-GB" sz="2200" dirty="0">
              <a:latin typeface="Arial" panose="020B0604020202020204" pitchFamily="34" charset="0"/>
              <a:cs typeface="Arial" panose="020B0604020202020204" pitchFamily="34" charset="0"/>
            </a:endParaRPr>
          </a:p>
          <a:p>
            <a:r>
              <a:rPr lang="en-GB" sz="2200" dirty="0">
                <a:latin typeface="Arial" panose="020B0604020202020204" pitchFamily="34" charset="0"/>
                <a:cs typeface="Arial" panose="020B0604020202020204" pitchFamily="34" charset="0"/>
              </a:rPr>
              <a:t>Kit is trying to finish their work, but the group on the table next to Kit is being very noisy. Kit is finding it hard to concentrate.</a:t>
            </a:r>
          </a:p>
          <a:p>
            <a:endParaRPr lang="en-GB" sz="2200" dirty="0">
              <a:latin typeface="Arial" panose="020B0604020202020204" pitchFamily="34" charset="0"/>
              <a:cs typeface="Arial" panose="020B0604020202020204" pitchFamily="34" charset="0"/>
            </a:endParaRPr>
          </a:p>
          <a:p>
            <a:r>
              <a:rPr lang="en-GB" sz="2200" dirty="0">
                <a:latin typeface="Arial" panose="020B0604020202020204" pitchFamily="34" charset="0"/>
                <a:cs typeface="Arial" panose="020B0604020202020204" pitchFamily="34" charset="0"/>
              </a:rPr>
              <a:t>Assertiveness goal: Kit needs to ask them politely to lower their voices.</a:t>
            </a:r>
          </a:p>
          <a:p>
            <a:endParaRPr lang="en-GB" sz="2200" b="1" dirty="0">
              <a:latin typeface="Arial" panose="020B0604020202020204" pitchFamily="34" charset="0"/>
              <a:cs typeface="Arial" panose="020B0604020202020204" pitchFamily="34" charset="0"/>
            </a:endParaRPr>
          </a:p>
          <a:p>
            <a:r>
              <a:rPr lang="en-GB" sz="2200" dirty="0">
                <a:latin typeface="Arial" panose="020B0604020202020204" pitchFamily="34" charset="0"/>
                <a:cs typeface="Arial" panose="020B0604020202020204" pitchFamily="34" charset="0"/>
              </a:rPr>
              <a:t>How could Kit respond? What could they do if the other children do not listen?</a:t>
            </a:r>
          </a:p>
          <a:p>
            <a:endParaRPr lang="en-US" sz="2200" dirty="0">
              <a:latin typeface="Arial" panose="020B0604020202020204" pitchFamily="34" charset="0"/>
              <a:cs typeface="Arial" panose="020B0604020202020204" pitchFamily="34" charset="0"/>
            </a:endParaRPr>
          </a:p>
        </p:txBody>
      </p:sp>
      <p:sp>
        <p:nvSpPr>
          <p:cNvPr id="3" name="TextBox 2">
            <a:extLst>
              <a:ext uri="{FF2B5EF4-FFF2-40B4-BE49-F238E27FC236}">
                <a16:creationId xmlns:a16="http://schemas.microsoft.com/office/drawing/2014/main" id="{405EAA76-C4AB-557D-61EE-57E6B47C9437}"/>
              </a:ext>
            </a:extLst>
          </p:cNvPr>
          <p:cNvSpPr txBox="1"/>
          <p:nvPr/>
        </p:nvSpPr>
        <p:spPr>
          <a:xfrm>
            <a:off x="152400" y="3733801"/>
            <a:ext cx="11734800" cy="3139321"/>
          </a:xfrm>
          <a:prstGeom prst="rect">
            <a:avLst/>
          </a:prstGeom>
          <a:noFill/>
          <a:ln w="19050">
            <a:solidFill>
              <a:schemeClr val="tx1"/>
            </a:solidFill>
          </a:ln>
        </p:spPr>
        <p:txBody>
          <a:bodyPr wrap="square" rtlCol="0">
            <a:spAutoFit/>
          </a:bodyPr>
          <a:lstStyle/>
          <a:p>
            <a:r>
              <a:rPr lang="en-GB" sz="2200" b="1" dirty="0">
                <a:latin typeface="Arial" panose="020B0604020202020204" pitchFamily="34" charset="0"/>
                <a:cs typeface="Arial" panose="020B0604020202020204" pitchFamily="34" charset="0"/>
              </a:rPr>
              <a:t>Scenario 6</a:t>
            </a:r>
          </a:p>
          <a:p>
            <a:endParaRPr lang="en-GB" sz="2200" dirty="0">
              <a:latin typeface="Arial" panose="020B0604020202020204" pitchFamily="34" charset="0"/>
              <a:cs typeface="Arial" panose="020B0604020202020204" pitchFamily="34" charset="0"/>
            </a:endParaRPr>
          </a:p>
          <a:p>
            <a:r>
              <a:rPr lang="en-GB" sz="2200" dirty="0">
                <a:latin typeface="Arial" panose="020B0604020202020204" pitchFamily="34" charset="0"/>
                <a:cs typeface="Arial" panose="020B0604020202020204" pitchFamily="34" charset="0"/>
              </a:rPr>
              <a:t>Someone makes a rude comment about Joe’s hairstyle, and it hurts their feelings.</a:t>
            </a:r>
          </a:p>
          <a:p>
            <a:endParaRPr lang="en-GB" sz="2200" dirty="0">
              <a:latin typeface="Arial" panose="020B0604020202020204" pitchFamily="34" charset="0"/>
              <a:cs typeface="Arial" panose="020B0604020202020204" pitchFamily="34" charset="0"/>
            </a:endParaRPr>
          </a:p>
          <a:p>
            <a:r>
              <a:rPr lang="en-GB" sz="2200" dirty="0">
                <a:latin typeface="Arial" panose="020B0604020202020204" pitchFamily="34" charset="0"/>
                <a:cs typeface="Arial" panose="020B0604020202020204" pitchFamily="34" charset="0"/>
              </a:rPr>
              <a:t>Assertiveness goal: For Joe to tell them clearly that their words were unkind and ask them to stop.</a:t>
            </a:r>
          </a:p>
          <a:p>
            <a:endParaRPr lang="en-GB" sz="2200" b="1" dirty="0">
              <a:latin typeface="Arial" panose="020B0604020202020204" pitchFamily="34" charset="0"/>
              <a:cs typeface="Arial" panose="020B0604020202020204" pitchFamily="34" charset="0"/>
            </a:endParaRPr>
          </a:p>
          <a:p>
            <a:r>
              <a:rPr lang="en-GB" sz="2200" dirty="0">
                <a:latin typeface="Arial" panose="020B0604020202020204" pitchFamily="34" charset="0"/>
                <a:cs typeface="Arial" panose="020B0604020202020204" pitchFamily="34" charset="0"/>
              </a:rPr>
              <a:t>How could Joe respond in an assertive way? </a:t>
            </a:r>
          </a:p>
          <a:p>
            <a:endParaRPr lang="en-GB" sz="2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3329739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6" name="Picture 5" descr="A group of people standing hugging themselves">
            <a:extLst>
              <a:ext uri="{FF2B5EF4-FFF2-40B4-BE49-F238E27FC236}">
                <a16:creationId xmlns:a16="http://schemas.microsoft.com/office/drawing/2014/main" id="{DA76F8A0-AEC2-0F45-9FFF-6731D88085BF}"/>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extBox 1">
            <a:extLst>
              <a:ext uri="{FF2B5EF4-FFF2-40B4-BE49-F238E27FC236}">
                <a16:creationId xmlns:a16="http://schemas.microsoft.com/office/drawing/2014/main" id="{44DF4025-CA45-FF7D-A8E2-C263A4B1989F}"/>
              </a:ext>
            </a:extLst>
          </p:cNvPr>
          <p:cNvSpPr txBox="1"/>
          <p:nvPr/>
        </p:nvSpPr>
        <p:spPr>
          <a:xfrm>
            <a:off x="185057" y="260709"/>
            <a:ext cx="11734800" cy="3139321"/>
          </a:xfrm>
          <a:prstGeom prst="rect">
            <a:avLst/>
          </a:prstGeom>
          <a:noFill/>
          <a:ln w="19050">
            <a:solidFill>
              <a:schemeClr val="tx1"/>
            </a:solidFill>
          </a:ln>
        </p:spPr>
        <p:txBody>
          <a:bodyPr wrap="square" rtlCol="0">
            <a:spAutoFit/>
          </a:bodyPr>
          <a:lstStyle/>
          <a:p>
            <a:r>
              <a:rPr lang="en-GB" sz="2200" b="1" dirty="0">
                <a:latin typeface="Arial" panose="020B0604020202020204" pitchFamily="34" charset="0"/>
                <a:cs typeface="Arial" panose="020B0604020202020204" pitchFamily="34" charset="0"/>
              </a:rPr>
              <a:t>Scenario 7</a:t>
            </a:r>
          </a:p>
          <a:p>
            <a:endParaRPr lang="en-GB" sz="2200" dirty="0">
              <a:latin typeface="Arial" panose="020B0604020202020204" pitchFamily="34" charset="0"/>
              <a:cs typeface="Arial" panose="020B0604020202020204" pitchFamily="34" charset="0"/>
            </a:endParaRPr>
          </a:p>
          <a:p>
            <a:r>
              <a:rPr lang="en-GB" sz="2200" dirty="0">
                <a:latin typeface="Arial" panose="020B0604020202020204" pitchFamily="34" charset="0"/>
                <a:cs typeface="Arial" panose="020B0604020202020204" pitchFamily="34" charset="0"/>
              </a:rPr>
              <a:t>Some friends want to play a game Francis doesn’t like. They say, “Come on, just play it!” But Francis feels like they always decide what game to play at break without asking their opinion.</a:t>
            </a:r>
          </a:p>
          <a:p>
            <a:endParaRPr lang="en-GB" sz="2200" dirty="0">
              <a:latin typeface="Arial" panose="020B0604020202020204" pitchFamily="34" charset="0"/>
              <a:cs typeface="Arial" panose="020B0604020202020204" pitchFamily="34" charset="0"/>
            </a:endParaRPr>
          </a:p>
          <a:p>
            <a:r>
              <a:rPr lang="en-GB" sz="2200" dirty="0">
                <a:latin typeface="Arial" panose="020B0604020202020204" pitchFamily="34" charset="0"/>
                <a:cs typeface="Arial" panose="020B0604020202020204" pitchFamily="34" charset="0"/>
              </a:rPr>
              <a:t>Assertiveness goal: For Francis to state what they’d prefer to play or suggest taking turns choosing games.</a:t>
            </a:r>
          </a:p>
          <a:p>
            <a:endParaRPr lang="en-GB" sz="2200" dirty="0">
              <a:latin typeface="Arial" panose="020B0604020202020204" pitchFamily="34" charset="0"/>
              <a:cs typeface="Arial" panose="020B0604020202020204" pitchFamily="34" charset="0"/>
            </a:endParaRPr>
          </a:p>
          <a:p>
            <a:r>
              <a:rPr lang="en-GB" sz="2200" dirty="0">
                <a:latin typeface="Arial" panose="020B0604020202020204" pitchFamily="34" charset="0"/>
                <a:cs typeface="Arial" panose="020B0604020202020204" pitchFamily="34" charset="0"/>
              </a:rPr>
              <a:t>How could Francis speak up about this?</a:t>
            </a:r>
          </a:p>
        </p:txBody>
      </p:sp>
      <p:sp>
        <p:nvSpPr>
          <p:cNvPr id="3" name="TextBox 2">
            <a:extLst>
              <a:ext uri="{FF2B5EF4-FFF2-40B4-BE49-F238E27FC236}">
                <a16:creationId xmlns:a16="http://schemas.microsoft.com/office/drawing/2014/main" id="{405EAA76-C4AB-557D-61EE-57E6B47C9437}"/>
              </a:ext>
            </a:extLst>
          </p:cNvPr>
          <p:cNvSpPr txBox="1"/>
          <p:nvPr/>
        </p:nvSpPr>
        <p:spPr>
          <a:xfrm>
            <a:off x="152400" y="3682510"/>
            <a:ext cx="11811000" cy="3139321"/>
          </a:xfrm>
          <a:prstGeom prst="rect">
            <a:avLst/>
          </a:prstGeom>
          <a:noFill/>
          <a:ln w="19050">
            <a:solidFill>
              <a:schemeClr val="tx1"/>
            </a:solidFill>
          </a:ln>
        </p:spPr>
        <p:txBody>
          <a:bodyPr wrap="square" rtlCol="0">
            <a:spAutoFit/>
          </a:bodyPr>
          <a:lstStyle/>
          <a:p>
            <a:r>
              <a:rPr lang="en-GB" sz="2200" b="1" dirty="0">
                <a:latin typeface="Arial" panose="020B0604020202020204" pitchFamily="34" charset="0"/>
                <a:cs typeface="Arial" panose="020B0604020202020204" pitchFamily="34" charset="0"/>
              </a:rPr>
              <a:t>Scenario 8</a:t>
            </a:r>
          </a:p>
          <a:p>
            <a:endParaRPr lang="en-GB" sz="2200" dirty="0">
              <a:latin typeface="Arial" panose="020B0604020202020204" pitchFamily="34" charset="0"/>
              <a:cs typeface="Arial" panose="020B0604020202020204" pitchFamily="34" charset="0"/>
            </a:endParaRPr>
          </a:p>
          <a:p>
            <a:r>
              <a:rPr lang="en-GB" sz="2200" dirty="0">
                <a:latin typeface="Arial" panose="020B0604020202020204" pitchFamily="34" charset="0"/>
                <a:cs typeface="Arial" panose="020B0604020202020204" pitchFamily="34" charset="0"/>
              </a:rPr>
              <a:t>Someone in Robin’s table group borrowed their pencil yesterday and hasn’t given it back. Today they ask to borrow another one.</a:t>
            </a:r>
          </a:p>
          <a:p>
            <a:endParaRPr lang="en-GB" sz="2200" dirty="0">
              <a:latin typeface="Arial" panose="020B0604020202020204" pitchFamily="34" charset="0"/>
              <a:cs typeface="Arial" panose="020B0604020202020204" pitchFamily="34" charset="0"/>
            </a:endParaRPr>
          </a:p>
          <a:p>
            <a:r>
              <a:rPr lang="en-GB" sz="2200" dirty="0">
                <a:latin typeface="Arial" panose="020B0604020202020204" pitchFamily="34" charset="0"/>
                <a:cs typeface="Arial" panose="020B0604020202020204" pitchFamily="34" charset="0"/>
              </a:rPr>
              <a:t>Assertiveness goal: Robin should remind them they need to return the first pencil before borrowing another.</a:t>
            </a:r>
          </a:p>
          <a:p>
            <a:endParaRPr lang="en-GB" sz="2200" dirty="0">
              <a:latin typeface="Arial" panose="020B0604020202020204" pitchFamily="34" charset="0"/>
              <a:cs typeface="Arial" panose="020B0604020202020204" pitchFamily="34" charset="0"/>
            </a:endParaRPr>
          </a:p>
          <a:p>
            <a:r>
              <a:rPr lang="en-GB" sz="2200" dirty="0">
                <a:latin typeface="Arial" panose="020B0604020202020204" pitchFamily="34" charset="0"/>
                <a:cs typeface="Arial" panose="020B0604020202020204" pitchFamily="34" charset="0"/>
              </a:rPr>
              <a:t>How could Robin confidently respond in this situation?</a:t>
            </a:r>
          </a:p>
        </p:txBody>
      </p:sp>
    </p:spTree>
    <p:extLst>
      <p:ext uri="{BB962C8B-B14F-4D97-AF65-F5344CB8AC3E}">
        <p14:creationId xmlns:p14="http://schemas.microsoft.com/office/powerpoint/2010/main" val="34188583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object 5"/>
          <p:cNvSpPr/>
          <p:nvPr/>
        </p:nvSpPr>
        <p:spPr>
          <a:xfrm>
            <a:off x="4760100" y="6723650"/>
            <a:ext cx="403225" cy="0"/>
          </a:xfrm>
          <a:custGeom>
            <a:avLst/>
            <a:gdLst/>
            <a:ahLst/>
            <a:cxnLst/>
            <a:rect l="l" t="t" r="r" b="b"/>
            <a:pathLst>
              <a:path w="403225">
                <a:moveTo>
                  <a:pt x="0" y="0"/>
                </a:moveTo>
                <a:lnTo>
                  <a:pt x="402777" y="0"/>
                </a:lnTo>
              </a:path>
            </a:pathLst>
          </a:custGeom>
          <a:ln w="9160">
            <a:solidFill>
              <a:srgbClr val="000000"/>
            </a:solidFill>
          </a:ln>
        </p:spPr>
        <p:txBody>
          <a:bodyPr wrap="square" lIns="0" tIns="0" rIns="0" bIns="0" rtlCol="0"/>
          <a:lstStyle/>
          <a:p>
            <a:endParaRPr/>
          </a:p>
        </p:txBody>
      </p:sp>
      <p:pic>
        <p:nvPicPr>
          <p:cNvPr id="8" name="Picture 7" descr="A group of people standing together&#10;&#10;Description automatically generated">
            <a:extLst>
              <a:ext uri="{FF2B5EF4-FFF2-40B4-BE49-F238E27FC236}">
                <a16:creationId xmlns:a16="http://schemas.microsoft.com/office/drawing/2014/main" id="{93F8471F-C69B-F84E-A4DF-0D71FAA3CF7C}"/>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graphicFrame>
        <p:nvGraphicFramePr>
          <p:cNvPr id="2" name="Table 1">
            <a:extLst>
              <a:ext uri="{FF2B5EF4-FFF2-40B4-BE49-F238E27FC236}">
                <a16:creationId xmlns:a16="http://schemas.microsoft.com/office/drawing/2014/main" id="{C873EDB5-4809-6520-3F0E-CDF8EA62008D}"/>
              </a:ext>
            </a:extLst>
          </p:cNvPr>
          <p:cNvGraphicFramePr>
            <a:graphicFrameLocks noGrp="1"/>
          </p:cNvGraphicFramePr>
          <p:nvPr>
            <p:extLst>
              <p:ext uri="{D42A27DB-BD31-4B8C-83A1-F6EECF244321}">
                <p14:modId xmlns:p14="http://schemas.microsoft.com/office/powerpoint/2010/main" val="1744020175"/>
              </p:ext>
            </p:extLst>
          </p:nvPr>
        </p:nvGraphicFramePr>
        <p:xfrm>
          <a:off x="342900" y="1752599"/>
          <a:ext cx="11620500" cy="4758517"/>
        </p:xfrm>
        <a:graphic>
          <a:graphicData uri="http://schemas.openxmlformats.org/drawingml/2006/table">
            <a:tbl>
              <a:tblPr firstRow="1" bandRow="1">
                <a:tableStyleId>{5C22544A-7EE6-4342-B048-85BDC9FD1C3A}</a:tableStyleId>
              </a:tblPr>
              <a:tblGrid>
                <a:gridCol w="2857500">
                  <a:extLst>
                    <a:ext uri="{9D8B030D-6E8A-4147-A177-3AD203B41FA5}">
                      <a16:colId xmlns:a16="http://schemas.microsoft.com/office/drawing/2014/main" val="1301051478"/>
                    </a:ext>
                  </a:extLst>
                </a:gridCol>
                <a:gridCol w="2819400">
                  <a:extLst>
                    <a:ext uri="{9D8B030D-6E8A-4147-A177-3AD203B41FA5}">
                      <a16:colId xmlns:a16="http://schemas.microsoft.com/office/drawing/2014/main" val="1144597420"/>
                    </a:ext>
                  </a:extLst>
                </a:gridCol>
                <a:gridCol w="3276600">
                  <a:extLst>
                    <a:ext uri="{9D8B030D-6E8A-4147-A177-3AD203B41FA5}">
                      <a16:colId xmlns:a16="http://schemas.microsoft.com/office/drawing/2014/main" val="1432151604"/>
                    </a:ext>
                  </a:extLst>
                </a:gridCol>
                <a:gridCol w="2667000">
                  <a:extLst>
                    <a:ext uri="{9D8B030D-6E8A-4147-A177-3AD203B41FA5}">
                      <a16:colId xmlns:a16="http://schemas.microsoft.com/office/drawing/2014/main" val="52344676"/>
                    </a:ext>
                  </a:extLst>
                </a:gridCol>
              </a:tblGrid>
              <a:tr h="749990">
                <a:tc>
                  <a:txBody>
                    <a:bodyPr/>
                    <a:lstStyle/>
                    <a:p>
                      <a:pPr algn="ctr"/>
                      <a:r>
                        <a:rPr lang="en-GB" sz="1600" dirty="0">
                          <a:solidFill>
                            <a:srgbClr val="800080"/>
                          </a:solidFill>
                          <a:latin typeface="Arial" panose="020B0604020202020204" pitchFamily="34" charset="0"/>
                          <a:cs typeface="Arial" panose="020B0604020202020204" pitchFamily="34" charset="0"/>
                        </a:rPr>
                        <a:t>Expressing your feelings</a:t>
                      </a:r>
                    </a:p>
                  </a:txBody>
                  <a:tcPr>
                    <a:solidFill>
                      <a:schemeClr val="accent4">
                        <a:lumMod val="20000"/>
                        <a:lumOff val="80000"/>
                      </a:schemeClr>
                    </a:solidFill>
                  </a:tcPr>
                </a:tc>
                <a:tc>
                  <a:txBody>
                    <a:bodyPr/>
                    <a:lstStyle/>
                    <a:p>
                      <a:pPr algn="ctr"/>
                      <a:r>
                        <a:rPr lang="en-GB" sz="1600" dirty="0">
                          <a:solidFill>
                            <a:srgbClr val="800080"/>
                          </a:solidFill>
                          <a:latin typeface="Arial" panose="020B0604020202020204" pitchFamily="34" charset="0"/>
                          <a:cs typeface="Arial" panose="020B0604020202020204" pitchFamily="34" charset="0"/>
                        </a:rPr>
                        <a:t>Saying what you need</a:t>
                      </a:r>
                    </a:p>
                  </a:txBody>
                  <a:tcPr>
                    <a:solidFill>
                      <a:schemeClr val="accent4">
                        <a:lumMod val="20000"/>
                        <a:lumOff val="80000"/>
                      </a:schemeClr>
                    </a:solidFill>
                  </a:tcPr>
                </a:tc>
                <a:tc>
                  <a:txBody>
                    <a:bodyPr/>
                    <a:lstStyle/>
                    <a:p>
                      <a:pPr algn="ctr"/>
                      <a:r>
                        <a:rPr lang="en-GB" sz="1600" dirty="0">
                          <a:solidFill>
                            <a:srgbClr val="800080"/>
                          </a:solidFill>
                          <a:latin typeface="Arial" panose="020B0604020202020204" pitchFamily="34" charset="0"/>
                          <a:cs typeface="Arial" panose="020B0604020202020204" pitchFamily="34" charset="0"/>
                        </a:rPr>
                        <a:t>Setting boundaries for yourself &amp; standing up for others</a:t>
                      </a:r>
                    </a:p>
                  </a:txBody>
                  <a:tcPr>
                    <a:solidFill>
                      <a:schemeClr val="accent4">
                        <a:lumMod val="20000"/>
                        <a:lumOff val="80000"/>
                      </a:schemeClr>
                    </a:solidFill>
                  </a:tcPr>
                </a:tc>
                <a:tc>
                  <a:txBody>
                    <a:bodyPr/>
                    <a:lstStyle/>
                    <a:p>
                      <a:pPr algn="ctr"/>
                      <a:r>
                        <a:rPr lang="en-GB" sz="1600" dirty="0">
                          <a:solidFill>
                            <a:srgbClr val="800080"/>
                          </a:solidFill>
                          <a:latin typeface="Arial" panose="020B0604020202020204" pitchFamily="34" charset="0"/>
                          <a:cs typeface="Arial" panose="020B0604020202020204" pitchFamily="34" charset="0"/>
                        </a:rPr>
                        <a:t>Suggesting a compromise</a:t>
                      </a:r>
                    </a:p>
                  </a:txBody>
                  <a:tcPr>
                    <a:solidFill>
                      <a:schemeClr val="accent4">
                        <a:lumMod val="20000"/>
                        <a:lumOff val="80000"/>
                      </a:schemeClr>
                    </a:solidFill>
                  </a:tcPr>
                </a:tc>
                <a:extLst>
                  <a:ext uri="{0D108BD9-81ED-4DB2-BD59-A6C34878D82A}">
                    <a16:rowId xmlns:a16="http://schemas.microsoft.com/office/drawing/2014/main" val="2891248498"/>
                  </a:ext>
                </a:extLst>
              </a:tr>
              <a:tr h="4008527">
                <a:tc>
                  <a:txBody>
                    <a:bodyPr/>
                    <a:lstStyle/>
                    <a:p>
                      <a:endParaRPr lang="en-GB" sz="1600" dirty="0"/>
                    </a:p>
                    <a:p>
                      <a:pPr marL="342900" lvl="0" indent="-342900">
                        <a:lnSpc>
                          <a:spcPct val="115000"/>
                        </a:lnSpc>
                        <a:spcAft>
                          <a:spcPts val="800"/>
                        </a:spcAft>
                        <a:buSzPts val="1000"/>
                        <a:buFont typeface="Symbol" panose="05050102010706020507" pitchFamily="18" charset="2"/>
                        <a:buChar char=""/>
                        <a:tabLst>
                          <a:tab pos="457200" algn="l"/>
                        </a:tabLst>
                      </a:pPr>
                      <a:r>
                        <a:rPr lang="en-GB" sz="1600" i="1" kern="0" dirty="0">
                          <a:solidFill>
                            <a:schemeClr val="tx2"/>
                          </a:solidFill>
                          <a:effectLst/>
                          <a:latin typeface="Arial" panose="020B0604020202020204" pitchFamily="34" charset="0"/>
                          <a:ea typeface="Times New Roman" panose="02020603050405020304" pitchFamily="18" charset="0"/>
                          <a:cs typeface="Arial" panose="020B0604020202020204" pitchFamily="34" charset="0"/>
                        </a:rPr>
                        <a:t>I feel… when…</a:t>
                      </a:r>
                      <a:endParaRPr lang="en-GB" sz="1600" kern="100" dirty="0">
                        <a:solidFill>
                          <a:schemeClr val="tx2"/>
                        </a:solidFill>
                        <a:effectLst/>
                        <a:latin typeface="Arial" panose="020B0604020202020204" pitchFamily="34" charset="0"/>
                        <a:ea typeface="Aptos" panose="020B0004020202020204" pitchFamily="34" charset="0"/>
                        <a:cs typeface="Arial" panose="020B0604020202020204" pitchFamily="34" charset="0"/>
                      </a:endParaRPr>
                    </a:p>
                    <a:p>
                      <a:pPr marL="342900" lvl="0" indent="-342900">
                        <a:lnSpc>
                          <a:spcPct val="115000"/>
                        </a:lnSpc>
                        <a:spcAft>
                          <a:spcPts val="800"/>
                        </a:spcAft>
                        <a:buSzPts val="1000"/>
                        <a:buFont typeface="Symbol" panose="05050102010706020507" pitchFamily="18" charset="2"/>
                        <a:buChar char=""/>
                        <a:tabLst>
                          <a:tab pos="457200" algn="l"/>
                        </a:tabLst>
                      </a:pPr>
                      <a:r>
                        <a:rPr lang="en-GB" sz="1600" i="1" kern="0" dirty="0">
                          <a:solidFill>
                            <a:schemeClr val="tx2"/>
                          </a:solidFill>
                          <a:effectLst/>
                          <a:latin typeface="Arial" panose="020B0604020202020204" pitchFamily="34" charset="0"/>
                          <a:ea typeface="Times New Roman" panose="02020603050405020304" pitchFamily="18" charset="0"/>
                          <a:cs typeface="Arial" panose="020B0604020202020204" pitchFamily="34" charset="0"/>
                        </a:rPr>
                        <a:t>It upsets me when…</a:t>
                      </a:r>
                      <a:endParaRPr lang="en-GB" sz="1600" kern="100" dirty="0">
                        <a:solidFill>
                          <a:schemeClr val="tx2"/>
                        </a:solidFill>
                        <a:effectLst/>
                        <a:latin typeface="Arial" panose="020B0604020202020204" pitchFamily="34" charset="0"/>
                        <a:ea typeface="Aptos" panose="020B0004020202020204" pitchFamily="34" charset="0"/>
                        <a:cs typeface="Arial" panose="020B0604020202020204" pitchFamily="34" charset="0"/>
                      </a:endParaRPr>
                    </a:p>
                    <a:p>
                      <a:pPr marL="342900" lvl="0" indent="-342900">
                        <a:lnSpc>
                          <a:spcPct val="115000"/>
                        </a:lnSpc>
                        <a:spcAft>
                          <a:spcPts val="800"/>
                        </a:spcAft>
                        <a:buSzPts val="1000"/>
                        <a:buFont typeface="Symbol" panose="05050102010706020507" pitchFamily="18" charset="2"/>
                        <a:buChar char=""/>
                        <a:tabLst>
                          <a:tab pos="457200" algn="l"/>
                        </a:tabLst>
                      </a:pPr>
                      <a:r>
                        <a:rPr lang="en-GB" sz="1600" i="1" kern="0" dirty="0">
                          <a:solidFill>
                            <a:schemeClr val="tx2"/>
                          </a:solidFill>
                          <a:effectLst/>
                          <a:latin typeface="Arial" panose="020B0604020202020204" pitchFamily="34" charset="0"/>
                          <a:ea typeface="Times New Roman" panose="02020603050405020304" pitchFamily="18" charset="0"/>
                          <a:cs typeface="Arial" panose="020B0604020202020204" pitchFamily="34" charset="0"/>
                        </a:rPr>
                        <a:t>I don’t like it when…</a:t>
                      </a:r>
                      <a:endParaRPr lang="en-GB" sz="1600" kern="100" dirty="0">
                        <a:solidFill>
                          <a:schemeClr val="tx2"/>
                        </a:solidFill>
                        <a:effectLst/>
                        <a:latin typeface="Arial" panose="020B0604020202020204" pitchFamily="34" charset="0"/>
                        <a:ea typeface="Aptos" panose="020B0004020202020204" pitchFamily="34" charset="0"/>
                        <a:cs typeface="Arial" panose="020B0604020202020204" pitchFamily="34" charset="0"/>
                      </a:endParaRPr>
                    </a:p>
                    <a:p>
                      <a:pPr marL="342900" lvl="0" indent="-342900">
                        <a:lnSpc>
                          <a:spcPct val="115000"/>
                        </a:lnSpc>
                        <a:spcAft>
                          <a:spcPts val="800"/>
                        </a:spcAft>
                        <a:buSzPts val="1000"/>
                        <a:buFont typeface="Symbol" panose="05050102010706020507" pitchFamily="18" charset="2"/>
                        <a:buChar char=""/>
                        <a:tabLst>
                          <a:tab pos="457200" algn="l"/>
                        </a:tabLst>
                      </a:pPr>
                      <a:r>
                        <a:rPr lang="en-GB" sz="1600" i="1" kern="0" dirty="0">
                          <a:solidFill>
                            <a:schemeClr val="tx2"/>
                          </a:solidFill>
                          <a:effectLst/>
                          <a:latin typeface="Arial" panose="020B0604020202020204" pitchFamily="34" charset="0"/>
                          <a:ea typeface="Times New Roman" panose="02020603050405020304" pitchFamily="18" charset="0"/>
                          <a:cs typeface="Arial" panose="020B0604020202020204" pitchFamily="34" charset="0"/>
                        </a:rPr>
                        <a:t>I feel worried because…</a:t>
                      </a:r>
                    </a:p>
                    <a:p>
                      <a:pPr marL="342900" lvl="0" indent="-342900">
                        <a:lnSpc>
                          <a:spcPct val="115000"/>
                        </a:lnSpc>
                        <a:spcAft>
                          <a:spcPts val="800"/>
                        </a:spcAft>
                        <a:buSzPts val="1000"/>
                        <a:buFont typeface="Symbol" panose="05050102010706020507" pitchFamily="18" charset="2"/>
                        <a:buChar char=""/>
                        <a:tabLst>
                          <a:tab pos="457200" algn="l"/>
                        </a:tabLst>
                      </a:pPr>
                      <a:r>
                        <a:rPr lang="en-GB" sz="1600" i="1" kern="0" dirty="0">
                          <a:solidFill>
                            <a:schemeClr val="tx2"/>
                          </a:solidFill>
                          <a:effectLst/>
                          <a:latin typeface="Arial" panose="020B0604020202020204" pitchFamily="34" charset="0"/>
                          <a:ea typeface="Aptos" panose="020B0004020202020204" pitchFamily="34" charset="0"/>
                          <a:cs typeface="Arial" panose="020B0604020202020204" pitchFamily="34" charset="0"/>
                        </a:rPr>
                        <a:t>I don’t appreciate it when…</a:t>
                      </a:r>
                    </a:p>
                    <a:p>
                      <a:pPr marL="0" lvl="0" indent="0">
                        <a:lnSpc>
                          <a:spcPct val="115000"/>
                        </a:lnSpc>
                        <a:spcAft>
                          <a:spcPts val="800"/>
                        </a:spcAft>
                        <a:buSzPts val="1000"/>
                        <a:buFont typeface="Symbol" panose="05050102010706020507" pitchFamily="18" charset="2"/>
                        <a:buNone/>
                        <a:tabLst>
                          <a:tab pos="457200" algn="l"/>
                        </a:tabLst>
                      </a:pPr>
                      <a:endParaRPr lang="en-GB" sz="1600" kern="100" dirty="0">
                        <a:solidFill>
                          <a:schemeClr val="tx2"/>
                        </a:solidFill>
                        <a:effectLst/>
                        <a:latin typeface="Arial" panose="020B0604020202020204" pitchFamily="34" charset="0"/>
                        <a:ea typeface="Aptos" panose="020B0004020202020204" pitchFamily="34" charset="0"/>
                        <a:cs typeface="Arial" panose="020B0604020202020204" pitchFamily="34" charset="0"/>
                      </a:endParaRPr>
                    </a:p>
                  </a:txBody>
                  <a:tcPr>
                    <a:solidFill>
                      <a:schemeClr val="accent4">
                        <a:lumMod val="20000"/>
                        <a:lumOff val="80000"/>
                      </a:schemeClr>
                    </a:solidFill>
                  </a:tcPr>
                </a:tc>
                <a:tc>
                  <a:txBody>
                    <a:bodyPr/>
                    <a:lstStyle/>
                    <a:p>
                      <a:endParaRPr lang="en-GB" sz="1600" dirty="0">
                        <a:solidFill>
                          <a:schemeClr val="tx2"/>
                        </a:solidFill>
                        <a:latin typeface="Arial" panose="020B0604020202020204" pitchFamily="34" charset="0"/>
                        <a:cs typeface="Arial" panose="020B0604020202020204" pitchFamily="34" charset="0"/>
                      </a:endParaRPr>
                    </a:p>
                    <a:p>
                      <a:pPr marL="285750" lvl="0" indent="-285750">
                        <a:lnSpc>
                          <a:spcPct val="150000"/>
                        </a:lnSpc>
                        <a:buFont typeface="Arial" panose="020B0604020202020204" pitchFamily="34" charset="0"/>
                        <a:buChar char="•"/>
                      </a:pPr>
                      <a:r>
                        <a:rPr lang="en-GB" sz="1600" i="1" dirty="0">
                          <a:solidFill>
                            <a:schemeClr val="tx2"/>
                          </a:solidFill>
                          <a:effectLst/>
                          <a:latin typeface="Arial" panose="020B0604020202020204" pitchFamily="34" charset="0"/>
                          <a:ea typeface="+mn-ea"/>
                          <a:cs typeface="Arial" panose="020B0604020202020204" pitchFamily="34" charset="0"/>
                        </a:rPr>
                        <a:t>Please can you…?</a:t>
                      </a:r>
                      <a:endParaRPr lang="en-GB" sz="1600" dirty="0">
                        <a:solidFill>
                          <a:schemeClr val="tx2"/>
                        </a:solidFill>
                        <a:effectLst/>
                        <a:latin typeface="Arial" panose="020B0604020202020204" pitchFamily="34" charset="0"/>
                        <a:ea typeface="+mn-ea"/>
                        <a:cs typeface="Arial" panose="020B0604020202020204" pitchFamily="34" charset="0"/>
                      </a:endParaRPr>
                    </a:p>
                    <a:p>
                      <a:pPr marL="285750" lvl="0" indent="-285750">
                        <a:lnSpc>
                          <a:spcPct val="150000"/>
                        </a:lnSpc>
                        <a:buFont typeface="Arial" panose="020B0604020202020204" pitchFamily="34" charset="0"/>
                        <a:buChar char="•"/>
                      </a:pPr>
                      <a:r>
                        <a:rPr lang="en-GB" sz="1600" i="1" dirty="0">
                          <a:solidFill>
                            <a:schemeClr val="tx2"/>
                          </a:solidFill>
                          <a:effectLst/>
                          <a:latin typeface="Arial" panose="020B0604020202020204" pitchFamily="34" charset="0"/>
                          <a:ea typeface="+mn-ea"/>
                          <a:cs typeface="Arial" panose="020B0604020202020204" pitchFamily="34" charset="0"/>
                        </a:rPr>
                        <a:t>I would like it if…</a:t>
                      </a:r>
                      <a:endParaRPr lang="en-GB" sz="1600" i="0" dirty="0">
                        <a:solidFill>
                          <a:schemeClr val="tx2"/>
                        </a:solidFill>
                        <a:effectLst/>
                        <a:latin typeface="Arial" panose="020B0604020202020204" pitchFamily="34" charset="0"/>
                        <a:ea typeface="+mn-ea"/>
                        <a:cs typeface="Arial" panose="020B0604020202020204" pitchFamily="34" charset="0"/>
                      </a:endParaRPr>
                    </a:p>
                    <a:p>
                      <a:pPr marL="285750" lvl="0" indent="-285750">
                        <a:lnSpc>
                          <a:spcPct val="150000"/>
                        </a:lnSpc>
                        <a:buFont typeface="Arial" panose="020B0604020202020204" pitchFamily="34" charset="0"/>
                        <a:buChar char="•"/>
                      </a:pPr>
                      <a:r>
                        <a:rPr lang="en-GB" sz="1600" i="1" dirty="0">
                          <a:solidFill>
                            <a:schemeClr val="tx2"/>
                          </a:solidFill>
                          <a:effectLst/>
                          <a:latin typeface="Arial" panose="020B0604020202020204" pitchFamily="34" charset="0"/>
                          <a:ea typeface="+mn-ea"/>
                          <a:cs typeface="Arial" panose="020B0604020202020204" pitchFamily="34" charset="0"/>
                        </a:rPr>
                        <a:t>Can we try… instead</a:t>
                      </a:r>
                    </a:p>
                    <a:p>
                      <a:pPr marL="285750" lvl="0" indent="-285750">
                        <a:lnSpc>
                          <a:spcPct val="150000"/>
                        </a:lnSpc>
                        <a:buFont typeface="Arial" panose="020B0604020202020204" pitchFamily="34" charset="0"/>
                        <a:buChar char="•"/>
                      </a:pPr>
                      <a:r>
                        <a:rPr lang="en-GB" sz="1600" i="1" dirty="0">
                          <a:solidFill>
                            <a:schemeClr val="tx2"/>
                          </a:solidFill>
                          <a:effectLst/>
                          <a:latin typeface="Arial" panose="020B0604020202020204" pitchFamily="34" charset="0"/>
                          <a:ea typeface="+mn-ea"/>
                          <a:cs typeface="Arial" panose="020B0604020202020204" pitchFamily="34" charset="0"/>
                        </a:rPr>
                        <a:t>I’d prefer it if…</a:t>
                      </a:r>
                    </a:p>
                    <a:p>
                      <a:pPr marL="285750" lvl="0" indent="-285750">
                        <a:lnSpc>
                          <a:spcPct val="150000"/>
                        </a:lnSpc>
                        <a:buFont typeface="Arial" panose="020B0604020202020204" pitchFamily="34" charset="0"/>
                        <a:buChar char="•"/>
                      </a:pPr>
                      <a:r>
                        <a:rPr lang="en-GB" sz="1600" i="1" dirty="0">
                          <a:solidFill>
                            <a:schemeClr val="tx2"/>
                          </a:solidFill>
                          <a:effectLst/>
                          <a:latin typeface="Arial" panose="020B0604020202020204" pitchFamily="34" charset="0"/>
                          <a:ea typeface="+mn-ea"/>
                          <a:cs typeface="Arial" panose="020B0604020202020204" pitchFamily="34" charset="0"/>
                        </a:rPr>
                        <a:t>My thinking is…</a:t>
                      </a:r>
                      <a:endParaRPr lang="en-GB" sz="1600" dirty="0">
                        <a:solidFill>
                          <a:schemeClr val="tx2"/>
                        </a:solidFill>
                        <a:effectLst/>
                        <a:latin typeface="Arial" panose="020B0604020202020204" pitchFamily="34" charset="0"/>
                        <a:ea typeface="+mn-ea"/>
                        <a:cs typeface="Arial" panose="020B0604020202020204" pitchFamily="34" charset="0"/>
                      </a:endParaRPr>
                    </a:p>
                    <a:p>
                      <a:endParaRPr lang="en-GB" sz="1600" dirty="0">
                        <a:solidFill>
                          <a:schemeClr val="tx2"/>
                        </a:solidFill>
                        <a:latin typeface="Arial" panose="020B0604020202020204" pitchFamily="34" charset="0"/>
                        <a:cs typeface="Arial" panose="020B0604020202020204" pitchFamily="34" charset="0"/>
                      </a:endParaRPr>
                    </a:p>
                  </a:txBody>
                  <a:tcPr>
                    <a:solidFill>
                      <a:schemeClr val="accent4">
                        <a:lumMod val="20000"/>
                        <a:lumOff val="80000"/>
                      </a:schemeClr>
                    </a:solidFill>
                  </a:tcPr>
                </a:tc>
                <a:tc>
                  <a:txBody>
                    <a:bodyPr/>
                    <a:lstStyle/>
                    <a:p>
                      <a:pPr marL="285750" lvl="0" indent="-285750">
                        <a:lnSpc>
                          <a:spcPct val="115000"/>
                        </a:lnSpc>
                        <a:spcAft>
                          <a:spcPts val="800"/>
                        </a:spcAft>
                        <a:buSzPts val="1000"/>
                        <a:buFont typeface="Arial" panose="020B0604020202020204" pitchFamily="34" charset="0"/>
                        <a:buChar char="•"/>
                        <a:tabLst>
                          <a:tab pos="457200" algn="l"/>
                        </a:tabLst>
                      </a:pPr>
                      <a:r>
                        <a:rPr lang="en-GB" sz="1600" i="1" kern="0" dirty="0">
                          <a:solidFill>
                            <a:schemeClr val="tx2"/>
                          </a:solidFill>
                          <a:effectLst/>
                          <a:latin typeface="Arial" panose="020B0604020202020204" pitchFamily="34" charset="0"/>
                          <a:ea typeface="Times New Roman" panose="02020603050405020304" pitchFamily="18" charset="0"/>
                          <a:cs typeface="Arial" panose="020B0604020202020204" pitchFamily="34" charset="0"/>
                        </a:rPr>
                        <a:t>I don’t want to do that because…</a:t>
                      </a:r>
                      <a:endParaRPr lang="en-GB" sz="1600" kern="100" dirty="0">
                        <a:solidFill>
                          <a:schemeClr val="tx2"/>
                        </a:solidFill>
                        <a:effectLst/>
                        <a:latin typeface="Arial" panose="020B0604020202020204" pitchFamily="34" charset="0"/>
                        <a:ea typeface="Aptos" panose="020B0004020202020204" pitchFamily="34" charset="0"/>
                        <a:cs typeface="Arial" panose="020B0604020202020204" pitchFamily="34" charset="0"/>
                      </a:endParaRPr>
                    </a:p>
                    <a:p>
                      <a:pPr marL="342900" lvl="0" indent="-342900">
                        <a:lnSpc>
                          <a:spcPct val="115000"/>
                        </a:lnSpc>
                        <a:spcAft>
                          <a:spcPts val="800"/>
                        </a:spcAft>
                        <a:buSzPts val="1000"/>
                        <a:buFont typeface="Symbol" panose="05050102010706020507" pitchFamily="18" charset="2"/>
                        <a:buChar char=""/>
                        <a:tabLst>
                          <a:tab pos="457200" algn="l"/>
                        </a:tabLst>
                      </a:pPr>
                      <a:r>
                        <a:rPr lang="en-GB" sz="1600" i="1" kern="0" dirty="0">
                          <a:solidFill>
                            <a:schemeClr val="tx2"/>
                          </a:solidFill>
                          <a:effectLst/>
                          <a:latin typeface="Arial" panose="020B0604020202020204" pitchFamily="34" charset="0"/>
                          <a:ea typeface="Times New Roman" panose="02020603050405020304" pitchFamily="18" charset="0"/>
                          <a:cs typeface="Arial" panose="020B0604020202020204" pitchFamily="34" charset="0"/>
                        </a:rPr>
                        <a:t>Please stop doing that.</a:t>
                      </a:r>
                      <a:endParaRPr lang="en-GB" sz="1600" kern="100" dirty="0">
                        <a:solidFill>
                          <a:schemeClr val="tx2"/>
                        </a:solidFill>
                        <a:effectLst/>
                        <a:latin typeface="Arial" panose="020B0604020202020204" pitchFamily="34" charset="0"/>
                        <a:ea typeface="Aptos" panose="020B0004020202020204" pitchFamily="34" charset="0"/>
                        <a:cs typeface="Arial" panose="020B0604020202020204" pitchFamily="34" charset="0"/>
                      </a:endParaRPr>
                    </a:p>
                    <a:p>
                      <a:pPr marL="342900" lvl="0" indent="-342900">
                        <a:lnSpc>
                          <a:spcPct val="115000"/>
                        </a:lnSpc>
                        <a:spcAft>
                          <a:spcPts val="800"/>
                        </a:spcAft>
                        <a:buSzPts val="1000"/>
                        <a:buFont typeface="Symbol" panose="05050102010706020507" pitchFamily="18" charset="2"/>
                        <a:buChar char=""/>
                        <a:tabLst>
                          <a:tab pos="457200" algn="l"/>
                        </a:tabLst>
                      </a:pPr>
                      <a:r>
                        <a:rPr lang="en-GB" sz="1600" i="1" kern="0" dirty="0">
                          <a:solidFill>
                            <a:schemeClr val="tx2"/>
                          </a:solidFill>
                          <a:effectLst/>
                          <a:latin typeface="Arial" panose="020B0604020202020204" pitchFamily="34" charset="0"/>
                          <a:ea typeface="Times New Roman" panose="02020603050405020304" pitchFamily="18" charset="0"/>
                          <a:cs typeface="Arial" panose="020B0604020202020204" pitchFamily="34" charset="0"/>
                        </a:rPr>
                        <a:t>I’m not comfortable with that.</a:t>
                      </a:r>
                      <a:endParaRPr lang="en-GB" sz="1600" i="0" kern="100" dirty="0">
                        <a:solidFill>
                          <a:schemeClr val="tx2"/>
                        </a:solidFill>
                        <a:effectLst/>
                        <a:latin typeface="Arial" panose="020B0604020202020204" pitchFamily="34" charset="0"/>
                        <a:ea typeface="Times New Roman" panose="02020603050405020304" pitchFamily="18" charset="0"/>
                        <a:cs typeface="Arial" panose="020B0604020202020204" pitchFamily="34" charset="0"/>
                      </a:endParaRPr>
                    </a:p>
                    <a:p>
                      <a:pPr marL="342900" lvl="0" indent="-342900">
                        <a:lnSpc>
                          <a:spcPct val="115000"/>
                        </a:lnSpc>
                        <a:spcAft>
                          <a:spcPts val="800"/>
                        </a:spcAft>
                        <a:buSzPts val="1000"/>
                        <a:buFont typeface="Symbol" panose="05050102010706020507" pitchFamily="18" charset="2"/>
                        <a:buChar char=""/>
                        <a:tabLst>
                          <a:tab pos="457200" algn="l"/>
                        </a:tabLst>
                      </a:pPr>
                      <a:r>
                        <a:rPr lang="en-GB" sz="1600" i="1" kern="0" dirty="0">
                          <a:solidFill>
                            <a:schemeClr val="tx2"/>
                          </a:solidFill>
                          <a:effectLst/>
                          <a:latin typeface="Arial" panose="020B0604020202020204" pitchFamily="34" charset="0"/>
                          <a:ea typeface="Times New Roman" panose="02020603050405020304" pitchFamily="18" charset="0"/>
                          <a:cs typeface="Arial" panose="020B0604020202020204" pitchFamily="34" charset="0"/>
                        </a:rPr>
                        <a:t>No, thank you</a:t>
                      </a:r>
                      <a:endParaRPr lang="en-GB" sz="1600" b="0" i="1" kern="0" dirty="0">
                        <a:solidFill>
                          <a:schemeClr val="tx2"/>
                        </a:solidFill>
                        <a:effectLst/>
                        <a:latin typeface="Arial" panose="020B0604020202020204" pitchFamily="34" charset="0"/>
                        <a:ea typeface="Times New Roman" panose="02020603050405020304" pitchFamily="18" charset="0"/>
                        <a:cs typeface="Arial" panose="020B0604020202020204" pitchFamily="34" charset="0"/>
                      </a:endParaRPr>
                    </a:p>
                    <a:p>
                      <a:pPr marL="342900" lvl="0" indent="-342900" algn="l">
                        <a:lnSpc>
                          <a:spcPct val="115000"/>
                        </a:lnSpc>
                        <a:spcAft>
                          <a:spcPts val="800"/>
                        </a:spcAft>
                        <a:buSzPts val="1000"/>
                        <a:buFont typeface="Symbol" panose="05050102010706020507" pitchFamily="18" charset="2"/>
                        <a:buChar char=""/>
                        <a:tabLst>
                          <a:tab pos="457200" algn="l"/>
                        </a:tabLst>
                      </a:pPr>
                      <a:r>
                        <a:rPr lang="en-GB" sz="1600" b="0" i="1" kern="0" dirty="0">
                          <a:solidFill>
                            <a:schemeClr val="tx2"/>
                          </a:solidFill>
                          <a:effectLst/>
                          <a:latin typeface="Arial" panose="020B0604020202020204" pitchFamily="34" charset="0"/>
                          <a:ea typeface="Times New Roman" panose="02020603050405020304" pitchFamily="18" charset="0"/>
                          <a:cs typeface="Arial" panose="020B0604020202020204" pitchFamily="34" charset="0"/>
                        </a:rPr>
                        <a:t>That’s not kind. You need to stop.</a:t>
                      </a:r>
                      <a:endParaRPr lang="en-GB" sz="1600" b="0" kern="100" dirty="0">
                        <a:solidFill>
                          <a:schemeClr val="tx2"/>
                        </a:solidFill>
                        <a:effectLst/>
                        <a:latin typeface="Arial" panose="020B0604020202020204" pitchFamily="34" charset="0"/>
                        <a:ea typeface="Aptos" panose="020B0004020202020204" pitchFamily="34" charset="0"/>
                        <a:cs typeface="Arial" panose="020B0604020202020204" pitchFamily="34" charset="0"/>
                      </a:endParaRPr>
                    </a:p>
                    <a:p>
                      <a:pPr marL="342900" lvl="0" indent="-342900" algn="l">
                        <a:lnSpc>
                          <a:spcPct val="115000"/>
                        </a:lnSpc>
                        <a:spcAft>
                          <a:spcPts val="800"/>
                        </a:spcAft>
                        <a:buSzPts val="1000"/>
                        <a:buFont typeface="Symbol" panose="05050102010706020507" pitchFamily="18" charset="2"/>
                        <a:buChar char=""/>
                        <a:tabLst>
                          <a:tab pos="457200" algn="l"/>
                        </a:tabLst>
                      </a:pPr>
                      <a:r>
                        <a:rPr lang="en-GB" sz="1600" b="0" i="1" kern="0" dirty="0">
                          <a:solidFill>
                            <a:schemeClr val="tx2"/>
                          </a:solidFill>
                          <a:effectLst/>
                          <a:latin typeface="Arial" panose="020B0604020202020204" pitchFamily="34" charset="0"/>
                          <a:ea typeface="Times New Roman" panose="02020603050405020304" pitchFamily="18" charset="0"/>
                          <a:cs typeface="Arial" panose="020B0604020202020204" pitchFamily="34" charset="0"/>
                        </a:rPr>
                        <a:t>I don’t think that’s fair.</a:t>
                      </a:r>
                      <a:endParaRPr lang="en-GB" sz="1600" b="0" kern="100" dirty="0">
                        <a:solidFill>
                          <a:schemeClr val="tx2"/>
                        </a:solidFill>
                        <a:effectLst/>
                        <a:latin typeface="Arial" panose="020B0604020202020204" pitchFamily="34" charset="0"/>
                        <a:ea typeface="Aptos" panose="020B0004020202020204" pitchFamily="34" charset="0"/>
                        <a:cs typeface="Arial" panose="020B0604020202020204" pitchFamily="34" charset="0"/>
                      </a:endParaRPr>
                    </a:p>
                    <a:p>
                      <a:pPr marL="342900" lvl="0" indent="-342900" algn="l">
                        <a:lnSpc>
                          <a:spcPct val="115000"/>
                        </a:lnSpc>
                        <a:spcAft>
                          <a:spcPts val="800"/>
                        </a:spcAft>
                        <a:buSzPts val="1000"/>
                        <a:buFont typeface="Symbol" panose="05050102010706020507" pitchFamily="18" charset="2"/>
                        <a:buChar char=""/>
                        <a:tabLst>
                          <a:tab pos="457200" algn="l"/>
                        </a:tabLst>
                      </a:pPr>
                      <a:r>
                        <a:rPr lang="en-GB" sz="1600" b="0" i="1" kern="0" dirty="0">
                          <a:solidFill>
                            <a:schemeClr val="tx2"/>
                          </a:solidFill>
                          <a:effectLst/>
                          <a:latin typeface="Arial" panose="020B0604020202020204" pitchFamily="34" charset="0"/>
                          <a:ea typeface="Times New Roman" panose="02020603050405020304" pitchFamily="18" charset="0"/>
                          <a:cs typeface="Arial" panose="020B0604020202020204" pitchFamily="34" charset="0"/>
                        </a:rPr>
                        <a:t>I would like to have a turn too.</a:t>
                      </a:r>
                      <a:endParaRPr lang="en-GB" sz="1600" b="0" i="0" kern="100" dirty="0">
                        <a:solidFill>
                          <a:schemeClr val="tx2"/>
                        </a:solidFill>
                        <a:effectLst/>
                        <a:latin typeface="Arial" panose="020B0604020202020204" pitchFamily="34" charset="0"/>
                        <a:ea typeface="Times New Roman" panose="02020603050405020304" pitchFamily="18" charset="0"/>
                        <a:cs typeface="Arial" panose="020B0604020202020204" pitchFamily="34" charset="0"/>
                      </a:endParaRPr>
                    </a:p>
                    <a:p>
                      <a:pPr marL="342900" lvl="0" indent="-342900" algn="l">
                        <a:lnSpc>
                          <a:spcPct val="115000"/>
                        </a:lnSpc>
                        <a:spcAft>
                          <a:spcPts val="800"/>
                        </a:spcAft>
                        <a:buSzPts val="1000"/>
                        <a:buFont typeface="Symbol" panose="05050102010706020507" pitchFamily="18" charset="2"/>
                        <a:buChar char=""/>
                        <a:tabLst>
                          <a:tab pos="457200" algn="l"/>
                        </a:tabLst>
                      </a:pPr>
                      <a:r>
                        <a:rPr lang="en-GB" sz="1600" b="0" i="1" kern="0" dirty="0">
                          <a:solidFill>
                            <a:schemeClr val="tx2"/>
                          </a:solidFill>
                          <a:effectLst/>
                          <a:latin typeface="Arial" panose="020B0604020202020204" pitchFamily="34" charset="0"/>
                          <a:ea typeface="Times New Roman" panose="02020603050405020304" pitchFamily="18" charset="0"/>
                          <a:cs typeface="Arial" panose="020B0604020202020204" pitchFamily="34" charset="0"/>
                        </a:rPr>
                        <a:t>Please speak to me kindly/respectfully</a:t>
                      </a:r>
                      <a:endParaRPr lang="en-GB" sz="1600" b="0" dirty="0">
                        <a:solidFill>
                          <a:schemeClr val="tx2"/>
                        </a:solidFill>
                        <a:latin typeface="Arial" panose="020B0604020202020204" pitchFamily="34" charset="0"/>
                        <a:cs typeface="Arial" panose="020B0604020202020204" pitchFamily="34" charset="0"/>
                      </a:endParaRPr>
                    </a:p>
                  </a:txBody>
                  <a:tcPr>
                    <a:solidFill>
                      <a:schemeClr val="accent4">
                        <a:lumMod val="20000"/>
                        <a:lumOff val="80000"/>
                      </a:schemeClr>
                    </a:solidFill>
                  </a:tcPr>
                </a:tc>
                <a:tc>
                  <a:txBody>
                    <a:bodyPr/>
                    <a:lstStyle/>
                    <a:p>
                      <a:pPr marL="342900" lvl="0" indent="-342900">
                        <a:lnSpc>
                          <a:spcPct val="115000"/>
                        </a:lnSpc>
                        <a:spcAft>
                          <a:spcPts val="800"/>
                        </a:spcAft>
                        <a:buSzPts val="1000"/>
                        <a:buFont typeface="Symbol" panose="05050102010706020507" pitchFamily="18" charset="2"/>
                        <a:buChar char=""/>
                        <a:tabLst>
                          <a:tab pos="457200" algn="l"/>
                        </a:tabLst>
                      </a:pPr>
                      <a:r>
                        <a:rPr lang="en-GB" sz="1600" i="1" kern="0" dirty="0">
                          <a:solidFill>
                            <a:schemeClr val="tx2"/>
                          </a:solidFill>
                          <a:effectLst/>
                          <a:latin typeface="Arial" panose="020B0604020202020204" pitchFamily="34" charset="0"/>
                          <a:ea typeface="Times New Roman" panose="02020603050405020304" pitchFamily="18" charset="0"/>
                          <a:cs typeface="Arial" panose="020B0604020202020204" pitchFamily="34" charset="0"/>
                        </a:rPr>
                        <a:t>How about we…</a:t>
                      </a:r>
                      <a:endParaRPr lang="en-GB" sz="1600" kern="100" dirty="0">
                        <a:solidFill>
                          <a:schemeClr val="tx2"/>
                        </a:solidFill>
                        <a:effectLst/>
                        <a:latin typeface="Arial" panose="020B0604020202020204" pitchFamily="34" charset="0"/>
                        <a:ea typeface="Aptos" panose="020B0004020202020204" pitchFamily="34" charset="0"/>
                        <a:cs typeface="Arial" panose="020B0604020202020204" pitchFamily="34" charset="0"/>
                      </a:endParaRPr>
                    </a:p>
                    <a:p>
                      <a:pPr marL="342900" lvl="0" indent="-342900">
                        <a:lnSpc>
                          <a:spcPct val="115000"/>
                        </a:lnSpc>
                        <a:spcAft>
                          <a:spcPts val="800"/>
                        </a:spcAft>
                        <a:buSzPts val="1000"/>
                        <a:buFont typeface="Symbol" panose="05050102010706020507" pitchFamily="18" charset="2"/>
                        <a:buChar char=""/>
                        <a:tabLst>
                          <a:tab pos="457200" algn="l"/>
                        </a:tabLst>
                      </a:pPr>
                      <a:r>
                        <a:rPr lang="en-GB" sz="1600" i="1" kern="0" dirty="0">
                          <a:solidFill>
                            <a:schemeClr val="tx2"/>
                          </a:solidFill>
                          <a:effectLst/>
                          <a:latin typeface="Arial" panose="020B0604020202020204" pitchFamily="34" charset="0"/>
                          <a:ea typeface="Times New Roman" panose="02020603050405020304" pitchFamily="18" charset="0"/>
                          <a:cs typeface="Arial" panose="020B0604020202020204" pitchFamily="34" charset="0"/>
                        </a:rPr>
                        <a:t>Maybe we could both…</a:t>
                      </a:r>
                    </a:p>
                    <a:p>
                      <a:pPr marL="342900" lvl="0" indent="-342900">
                        <a:lnSpc>
                          <a:spcPct val="115000"/>
                        </a:lnSpc>
                        <a:spcAft>
                          <a:spcPts val="800"/>
                        </a:spcAft>
                        <a:buSzPts val="1000"/>
                        <a:buFont typeface="Symbol" panose="05050102010706020507" pitchFamily="18" charset="2"/>
                        <a:buChar char=""/>
                        <a:tabLst>
                          <a:tab pos="457200" algn="l"/>
                        </a:tabLst>
                      </a:pPr>
                      <a:r>
                        <a:rPr lang="en-GB" sz="1600" i="1" kern="0" dirty="0">
                          <a:solidFill>
                            <a:schemeClr val="tx2"/>
                          </a:solidFill>
                          <a:effectLst/>
                          <a:latin typeface="Arial" panose="020B0604020202020204" pitchFamily="34" charset="0"/>
                          <a:ea typeface="Aptos" panose="020B0004020202020204" pitchFamily="34" charset="0"/>
                          <a:cs typeface="Arial" panose="020B0604020202020204" pitchFamily="34" charset="0"/>
                        </a:rPr>
                        <a:t>Why don’t we consider…?</a:t>
                      </a:r>
                    </a:p>
                    <a:p>
                      <a:pPr marL="342900" lvl="0" indent="-342900">
                        <a:lnSpc>
                          <a:spcPct val="115000"/>
                        </a:lnSpc>
                        <a:spcAft>
                          <a:spcPts val="800"/>
                        </a:spcAft>
                        <a:buSzPts val="1000"/>
                        <a:buFont typeface="Symbol" panose="05050102010706020507" pitchFamily="18" charset="2"/>
                        <a:buChar char=""/>
                        <a:tabLst>
                          <a:tab pos="457200" algn="l"/>
                        </a:tabLst>
                      </a:pPr>
                      <a:r>
                        <a:rPr lang="en-GB" sz="1600" i="1" kern="0" dirty="0">
                          <a:solidFill>
                            <a:schemeClr val="tx2"/>
                          </a:solidFill>
                          <a:effectLst/>
                          <a:latin typeface="Arial" panose="020B0604020202020204" pitchFamily="34" charset="0"/>
                          <a:ea typeface="Aptos" panose="020B0004020202020204" pitchFamily="34" charset="0"/>
                          <a:cs typeface="Arial" panose="020B0604020202020204" pitchFamily="34" charset="0"/>
                        </a:rPr>
                        <a:t>I have another suggestion…</a:t>
                      </a:r>
                    </a:p>
                    <a:p>
                      <a:pPr marL="342900" lvl="0" indent="-342900">
                        <a:lnSpc>
                          <a:spcPct val="115000"/>
                        </a:lnSpc>
                        <a:spcAft>
                          <a:spcPts val="800"/>
                        </a:spcAft>
                        <a:buSzPts val="1000"/>
                        <a:buFont typeface="Symbol" panose="05050102010706020507" pitchFamily="18" charset="2"/>
                        <a:buChar char=""/>
                        <a:tabLst>
                          <a:tab pos="457200" algn="l"/>
                        </a:tabLst>
                      </a:pPr>
                      <a:r>
                        <a:rPr lang="en-GB" sz="1600" i="1" kern="0" dirty="0">
                          <a:solidFill>
                            <a:schemeClr val="tx2"/>
                          </a:solidFill>
                          <a:effectLst/>
                          <a:latin typeface="Arial" panose="020B0604020202020204" pitchFamily="34" charset="0"/>
                          <a:ea typeface="Aptos" panose="020B0004020202020204" pitchFamily="34" charset="0"/>
                          <a:cs typeface="Arial" panose="020B0604020202020204" pitchFamily="34" charset="0"/>
                        </a:rPr>
                        <a:t>Maybe we could flip a coin to decide…</a:t>
                      </a:r>
                    </a:p>
                  </a:txBody>
                  <a:tcPr>
                    <a:solidFill>
                      <a:schemeClr val="accent4">
                        <a:lumMod val="20000"/>
                        <a:lumOff val="80000"/>
                      </a:schemeClr>
                    </a:solidFill>
                  </a:tcPr>
                </a:tc>
                <a:extLst>
                  <a:ext uri="{0D108BD9-81ED-4DB2-BD59-A6C34878D82A}">
                    <a16:rowId xmlns:a16="http://schemas.microsoft.com/office/drawing/2014/main" val="2200074065"/>
                  </a:ext>
                </a:extLst>
              </a:tr>
            </a:tbl>
          </a:graphicData>
        </a:graphic>
      </p:graphicFrame>
      <p:sp>
        <p:nvSpPr>
          <p:cNvPr id="3" name="TextBox 2">
            <a:extLst>
              <a:ext uri="{FF2B5EF4-FFF2-40B4-BE49-F238E27FC236}">
                <a16:creationId xmlns:a16="http://schemas.microsoft.com/office/drawing/2014/main" id="{89B918B7-2D7D-9671-B6D5-54EFAFB931BE}"/>
              </a:ext>
            </a:extLst>
          </p:cNvPr>
          <p:cNvSpPr txBox="1"/>
          <p:nvPr/>
        </p:nvSpPr>
        <p:spPr>
          <a:xfrm>
            <a:off x="4648200" y="685800"/>
            <a:ext cx="6705600" cy="584775"/>
          </a:xfrm>
          <a:prstGeom prst="rect">
            <a:avLst/>
          </a:prstGeom>
          <a:noFill/>
        </p:spPr>
        <p:txBody>
          <a:bodyPr wrap="square" rtlCol="0">
            <a:spAutoFit/>
          </a:bodyPr>
          <a:lstStyle/>
          <a:p>
            <a:r>
              <a:rPr lang="en-GB" sz="3200" b="1" dirty="0">
                <a:solidFill>
                  <a:schemeClr val="tx2"/>
                </a:solidFill>
                <a:latin typeface="Arial" panose="020B0604020202020204" pitchFamily="34" charset="0"/>
                <a:cs typeface="Arial" panose="020B0604020202020204" pitchFamily="34" charset="0"/>
              </a:rPr>
              <a:t>Sentence Starters </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224</TotalTime>
  <Words>796</Words>
  <Application>Microsoft Office PowerPoint</Application>
  <PresentationFormat>Widescreen</PresentationFormat>
  <Paragraphs>97</Paragraphs>
  <Slides>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Calibri</vt:lpstr>
      <vt:lpstr>Symbol</vt:lpstr>
      <vt:lpstr>Office Theme</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Rachel Burnell</dc:creator>
  <cp:lastModifiedBy>Catherine Kirk</cp:lastModifiedBy>
  <cp:revision>4</cp:revision>
  <dcterms:created xsi:type="dcterms:W3CDTF">2026-02-25T15:20:13Z</dcterms:created>
  <dcterms:modified xsi:type="dcterms:W3CDTF">2026-04-14T07:32:38Z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2026-02-25T00:00:00Z</vt:filetime>
  </property>
  <property fmtid="{D5CDD505-2E9C-101B-9397-08002B2CF9AE}" pid="3" name="Creator">
    <vt:lpwstr>Adobe InDesign 20.5 (Macintosh)</vt:lpwstr>
  </property>
  <property fmtid="{D5CDD505-2E9C-101B-9397-08002B2CF9AE}" pid="4" name="LastSaved">
    <vt:filetime>2026-02-25T00:00:00Z</vt:filetime>
  </property>
  <property fmtid="{D5CDD505-2E9C-101B-9397-08002B2CF9AE}" pid="5" name="Producer">
    <vt:lpwstr>Adobe PDF Library 17.0</vt:lpwstr>
  </property>
</Properties>
</file>