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23"/>
  </p:handoutMasterIdLst>
  <p:sldIdLst>
    <p:sldId id="267" r:id="rId2"/>
    <p:sldId id="256" r:id="rId3"/>
    <p:sldId id="25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58" r:id="rId22"/>
  </p:sldIdLst>
  <p:sldSz cx="9144000" cy="6858000" type="screen4x3"/>
  <p:notesSz cx="6858000" cy="9144000"/>
  <p:embeddedFontLs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  <p:embeddedFont>
      <p:font typeface="Twinkl Light" panose="02000000000000000000" pitchFamily="2" charset="0"/>
      <p:regular r:id="rId3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88" userDrawn="1">
          <p15:clr>
            <a:srgbClr val="A4A3A4"/>
          </p15:clr>
        </p15:guide>
        <p15:guide id="4" pos="272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orient="horz" pos="4042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pos="5760" userDrawn="1">
          <p15:clr>
            <a:srgbClr val="A4A3A4"/>
          </p15:clr>
        </p15:guide>
        <p15:guide id="9" orient="horz" userDrawn="1">
          <p15:clr>
            <a:srgbClr val="A4A3A4"/>
          </p15:clr>
        </p15:guide>
        <p15:guide id="10" orient="horz" pos="4320" userDrawn="1">
          <p15:clr>
            <a:srgbClr val="A4A3A4"/>
          </p15:clr>
        </p15:guide>
        <p15:guide id="12" orient="horz" pos="709" userDrawn="1">
          <p15:clr>
            <a:srgbClr val="A4A3A4"/>
          </p15:clr>
        </p15:guide>
        <p15:guide id="13" orient="horz" pos="867" userDrawn="1">
          <p15:clr>
            <a:srgbClr val="A4A3A4"/>
          </p15:clr>
        </p15:guide>
        <p15:guide id="14" orient="horz" pos="2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B4"/>
    <a:srgbClr val="FDD800"/>
    <a:srgbClr val="F3A575"/>
    <a:srgbClr val="EB6E23"/>
    <a:srgbClr val="EA92BA"/>
    <a:srgbClr val="E4097E"/>
    <a:srgbClr val="F5F087"/>
    <a:srgbClr val="A3C1F3"/>
    <a:srgbClr val="FFF097"/>
    <a:srgbClr val="8DC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7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955" y="34"/>
      </p:cViewPr>
      <p:guideLst>
        <p:guide orient="horz" pos="459"/>
        <p:guide pos="2880"/>
        <p:guide pos="5488"/>
        <p:guide pos="272"/>
        <p:guide orient="horz" pos="2160"/>
        <p:guide orient="horz" pos="4042"/>
        <p:guide/>
        <p:guide pos="5760"/>
        <p:guide orient="horz"/>
        <p:guide orient="horz" pos="4320"/>
        <p:guide orient="horz" pos="709"/>
        <p:guide orient="horz" pos="867"/>
        <p:guide orient="horz" pos="27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36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E23B0-7AFB-419F-88ED-9863E094EC0D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15618-F096-47F9-A2E0-5659E5968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240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able Disclaim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2A7D4E-5275-4D99-9F69-45340CC28A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3" y="0"/>
            <a:ext cx="9147053" cy="6858000"/>
          </a:xfrm>
          <a:prstGeom prst="rect">
            <a:avLst/>
          </a:prstGeom>
        </p:spPr>
      </p:pic>
      <p:sp>
        <p:nvSpPr>
          <p:cNvPr id="4" name="Content Placeholder 15">
            <a:extLst>
              <a:ext uri="{FF2B5EF4-FFF2-40B4-BE49-F238E27FC236}">
                <a16:creationId xmlns:a16="http://schemas.microsoft.com/office/drawing/2014/main" id="{95B3850E-F6E2-8D9D-1FCF-EED8ADD4C90E}"/>
              </a:ext>
            </a:extLst>
          </p:cNvPr>
          <p:cNvSpPr txBox="1">
            <a:spLocks/>
          </p:cNvSpPr>
          <p:nvPr userDrawn="1"/>
        </p:nvSpPr>
        <p:spPr>
          <a:xfrm>
            <a:off x="468310" y="1967683"/>
            <a:ext cx="1448763" cy="476212"/>
          </a:xfrm>
          <a:prstGeom prst="rect">
            <a:avLst/>
          </a:prstGeom>
          <a:solidFill>
            <a:srgbClr val="008FB4"/>
          </a:solidFill>
          <a:ln w="19050">
            <a:noFill/>
          </a:ln>
        </p:spPr>
        <p:txBody>
          <a:bodyPr lIns="251999" tIns="108000" rIns="252000" bIns="180000"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  <a:defRPr/>
            </a:pPr>
            <a:r>
              <a:rPr lang="en-GB" sz="1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Editable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DDD63D-C076-D93B-5287-F39A5B917398}"/>
              </a:ext>
            </a:extLst>
          </p:cNvPr>
          <p:cNvSpPr/>
          <p:nvPr userDrawn="1"/>
        </p:nvSpPr>
        <p:spPr bwMode="auto">
          <a:xfrm>
            <a:off x="479427" y="2350847"/>
            <a:ext cx="8196263" cy="121617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 cap="sq">
            <a:solidFill>
              <a:srgbClr val="008FB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resource is editable and can be adapted to meet the needs of different students. Twinkl cannot be held responsible for any changes made once a resource has been downloaded.</a:t>
            </a:r>
            <a:br>
              <a:rPr lang="en-GB" sz="14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 be aware that this content may have been edited and therefore may no longer reflect </a:t>
            </a:r>
            <a:br>
              <a:rPr lang="en-GB" sz="14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values.</a:t>
            </a: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DCC1EA-5A87-69BB-ECEB-12643DDA20D5}"/>
              </a:ext>
            </a:extLst>
          </p:cNvPr>
          <p:cNvSpPr/>
          <p:nvPr userDrawn="1"/>
        </p:nvSpPr>
        <p:spPr>
          <a:xfrm>
            <a:off x="743836" y="1163960"/>
            <a:ext cx="76445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hope you find the information on our website and resources useful.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324999-EB6E-9462-20C8-9FC186F504C3}"/>
              </a:ext>
            </a:extLst>
          </p:cNvPr>
          <p:cNvSpPr txBox="1"/>
          <p:nvPr userDrawn="1"/>
        </p:nvSpPr>
        <p:spPr>
          <a:xfrm>
            <a:off x="755650" y="668014"/>
            <a:ext cx="76327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008FB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Disclaimer</a:t>
            </a:r>
            <a:endParaRPr lang="en-GB" sz="2800" b="1" dirty="0">
              <a:solidFill>
                <a:srgbClr val="008FB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7E63FE74-87CF-4D98-0843-0C444F8E0D1E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6283683"/>
            <a:ext cx="8220075" cy="71596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1000" dirty="0">
                <a:solidFill>
                  <a:srgbClr val="4F81BD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You may wish to delete this slide before beginning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462674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% Opacit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2A7D4E-5275-4D99-9F69-45340CC28A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3" y="0"/>
            <a:ext cx="9147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5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% Opacit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9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% Opacit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9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% Opacit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3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% Opacit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% Opacit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6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06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754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C5A4305-8538-4AC5-A69B-BA0518FA21B2}" type="datetimeFigureOut">
              <a:rPr lang="en-GB"/>
              <a:pPr>
                <a:defRPr/>
              </a:pPr>
              <a:t>17/04/2025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1" r:id="rId3"/>
    <p:sldLayoutId id="2147483712" r:id="rId4"/>
    <p:sldLayoutId id="2147483713" r:id="rId5"/>
    <p:sldLayoutId id="2147483716" r:id="rId6"/>
    <p:sldLayoutId id="2147483714" r:id="rId7"/>
    <p:sldLayoutId id="2147483715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seday.com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twinkl.co.uk/resources/keystage3-ks3/rse-teacher-toolbox-ks3-ks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seday.com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twinkl.co.uk/resources/keystage3-ks3/rse-teacher-toolbox-ks3-ks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900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7DDA11-19CA-41B5-E92A-C5356B5FB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5;p2">
            <a:extLst>
              <a:ext uri="{FF2B5EF4-FFF2-40B4-BE49-F238E27FC236}">
                <a16:creationId xmlns:a16="http://schemas.microsoft.com/office/drawing/2014/main" id="{266A71EB-1B4F-17EC-BB80-BFFA57CE5DA5}"/>
              </a:ext>
            </a:extLst>
          </p:cNvPr>
          <p:cNvSpPr txBox="1"/>
          <p:nvPr/>
        </p:nvSpPr>
        <p:spPr>
          <a:xfrm>
            <a:off x="0" y="622042"/>
            <a:ext cx="9144000" cy="62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3600"/>
              <a:buFont typeface="Open Sans"/>
              <a:buNone/>
            </a:pPr>
            <a:r>
              <a:rPr lang="en-US" sz="3600" b="1" i="0" u="none" strike="noStrike" cap="none" dirty="0">
                <a:solidFill>
                  <a:srgbClr val="008FB4"/>
                </a:solidFill>
                <a:latin typeface="Open Sans"/>
                <a:ea typeface="Open Sans"/>
                <a:cs typeface="Open Sans"/>
                <a:sym typeface="Open Sans"/>
              </a:rPr>
              <a:t>Question 7</a:t>
            </a:r>
            <a:endParaRPr sz="1800" dirty="0">
              <a:solidFill>
                <a:srgbClr val="008F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6;p2">
            <a:extLst>
              <a:ext uri="{FF2B5EF4-FFF2-40B4-BE49-F238E27FC236}">
                <a16:creationId xmlns:a16="http://schemas.microsoft.com/office/drawing/2014/main" id="{8381E65D-8BE5-5E6D-A8C5-9C1E6BBB4161}"/>
              </a:ext>
            </a:extLst>
          </p:cNvPr>
          <p:cNvSpPr txBox="1"/>
          <p:nvPr/>
        </p:nvSpPr>
        <p:spPr>
          <a:xfrm>
            <a:off x="431800" y="1394204"/>
            <a:ext cx="8280400" cy="562144"/>
          </a:xfrm>
          <a:prstGeom prst="roundRect">
            <a:avLst>
              <a:gd name="adj" fmla="val 21263"/>
            </a:avLst>
          </a:prstGeom>
          <a:solidFill>
            <a:srgbClr val="8DCEEB"/>
          </a:solidFill>
          <a:ln>
            <a:noFill/>
          </a:ln>
        </p:spPr>
        <p:txBody>
          <a:bodyPr spcFirstLastPara="1" wrap="square" lIns="91425" tIns="108000" rIns="91425" bIns="10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 which situation would it be useful to use visual communication?</a:t>
            </a:r>
            <a:endParaRPr lang="en-US" sz="18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26;p3">
            <a:extLst>
              <a:ext uri="{FF2B5EF4-FFF2-40B4-BE49-F238E27FC236}">
                <a16:creationId xmlns:a16="http://schemas.microsoft.com/office/drawing/2014/main" id="{06317025-BBC7-6B2D-FD7A-D065DA099E37}"/>
              </a:ext>
            </a:extLst>
          </p:cNvPr>
          <p:cNvSpPr/>
          <p:nvPr/>
        </p:nvSpPr>
        <p:spPr>
          <a:xfrm>
            <a:off x="431800" y="2312642"/>
            <a:ext cx="3669792" cy="1260443"/>
          </a:xfrm>
          <a:prstGeom prst="roundRect">
            <a:avLst/>
          </a:prstGeom>
          <a:solidFill>
            <a:srgbClr val="BDE488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giving a speech to your class, without any aids</a:t>
            </a:r>
          </a:p>
        </p:txBody>
      </p:sp>
      <p:sp>
        <p:nvSpPr>
          <p:cNvPr id="3" name="Google Shape;127;p3">
            <a:extLst>
              <a:ext uri="{FF2B5EF4-FFF2-40B4-BE49-F238E27FC236}">
                <a16:creationId xmlns:a16="http://schemas.microsoft.com/office/drawing/2014/main" id="{962FEF2C-03B8-4D31-F23E-5A64F8AEBC75}"/>
              </a:ext>
            </a:extLst>
          </p:cNvPr>
          <p:cNvSpPr/>
          <p:nvPr/>
        </p:nvSpPr>
        <p:spPr>
          <a:xfrm>
            <a:off x="5042408" y="2313443"/>
            <a:ext cx="3669792" cy="1260443"/>
          </a:xfrm>
          <a:prstGeom prst="roundRect">
            <a:avLst/>
          </a:prstGeom>
          <a:solidFill>
            <a:srgbClr val="BDE488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listening to music</a:t>
            </a:r>
          </a:p>
        </p:txBody>
      </p:sp>
      <p:sp>
        <p:nvSpPr>
          <p:cNvPr id="4" name="Google Shape;128;p3">
            <a:extLst>
              <a:ext uri="{FF2B5EF4-FFF2-40B4-BE49-F238E27FC236}">
                <a16:creationId xmlns:a16="http://schemas.microsoft.com/office/drawing/2014/main" id="{68BD9B03-D4B4-BC55-7AE5-5C3FC8D50647}"/>
              </a:ext>
            </a:extLst>
          </p:cNvPr>
          <p:cNvSpPr/>
          <p:nvPr/>
        </p:nvSpPr>
        <p:spPr>
          <a:xfrm>
            <a:off x="430360" y="3865242"/>
            <a:ext cx="3669792" cy="1260443"/>
          </a:xfrm>
          <a:prstGeom prst="roundRect">
            <a:avLst/>
          </a:prstGeom>
          <a:solidFill>
            <a:srgbClr val="BDE488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writing a novel</a:t>
            </a:r>
          </a:p>
        </p:txBody>
      </p:sp>
      <p:sp>
        <p:nvSpPr>
          <p:cNvPr id="5" name="Google Shape;129;p3">
            <a:extLst>
              <a:ext uri="{FF2B5EF4-FFF2-40B4-BE49-F238E27FC236}">
                <a16:creationId xmlns:a16="http://schemas.microsoft.com/office/drawing/2014/main" id="{13F6622B-C9D8-BD3E-3D0B-913BC517A69E}"/>
              </a:ext>
            </a:extLst>
          </p:cNvPr>
          <p:cNvSpPr/>
          <p:nvPr/>
        </p:nvSpPr>
        <p:spPr>
          <a:xfrm>
            <a:off x="5040968" y="3866043"/>
            <a:ext cx="3669792" cy="1260443"/>
          </a:xfrm>
          <a:prstGeom prst="roundRect">
            <a:avLst/>
          </a:prstGeom>
          <a:solidFill>
            <a:srgbClr val="BDE488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demonstrating how to evacuate a building in an emergency</a:t>
            </a:r>
          </a:p>
        </p:txBody>
      </p:sp>
    </p:spTree>
    <p:extLst>
      <p:ext uri="{BB962C8B-B14F-4D97-AF65-F5344CB8AC3E}">
        <p14:creationId xmlns:p14="http://schemas.microsoft.com/office/powerpoint/2010/main" val="57976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24AB20-E253-9F13-5172-1512EDF72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5;p2">
            <a:extLst>
              <a:ext uri="{FF2B5EF4-FFF2-40B4-BE49-F238E27FC236}">
                <a16:creationId xmlns:a16="http://schemas.microsoft.com/office/drawing/2014/main" id="{E7D65C79-E154-2516-42C0-1DC843C985D8}"/>
              </a:ext>
            </a:extLst>
          </p:cNvPr>
          <p:cNvSpPr txBox="1"/>
          <p:nvPr/>
        </p:nvSpPr>
        <p:spPr>
          <a:xfrm>
            <a:off x="0" y="622042"/>
            <a:ext cx="9144000" cy="62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3600"/>
              <a:buFont typeface="Open Sans"/>
              <a:buNone/>
            </a:pPr>
            <a:r>
              <a:rPr lang="en-US" sz="3600" b="1" i="0" u="none" strike="noStrike" cap="none" dirty="0">
                <a:solidFill>
                  <a:srgbClr val="008FB4"/>
                </a:solidFill>
                <a:latin typeface="Open Sans"/>
                <a:ea typeface="Open Sans"/>
                <a:cs typeface="Open Sans"/>
                <a:sym typeface="Open Sans"/>
              </a:rPr>
              <a:t>Question 8</a:t>
            </a:r>
            <a:endParaRPr sz="1800" dirty="0">
              <a:solidFill>
                <a:srgbClr val="008F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6;p2">
            <a:extLst>
              <a:ext uri="{FF2B5EF4-FFF2-40B4-BE49-F238E27FC236}">
                <a16:creationId xmlns:a16="http://schemas.microsoft.com/office/drawing/2014/main" id="{1C58CB40-D27E-84EA-87D5-6A06AF6F878E}"/>
              </a:ext>
            </a:extLst>
          </p:cNvPr>
          <p:cNvSpPr txBox="1"/>
          <p:nvPr/>
        </p:nvSpPr>
        <p:spPr>
          <a:xfrm>
            <a:off x="431800" y="1394204"/>
            <a:ext cx="8280400" cy="562144"/>
          </a:xfrm>
          <a:prstGeom prst="roundRect">
            <a:avLst>
              <a:gd name="adj" fmla="val 21263"/>
            </a:avLst>
          </a:prstGeom>
          <a:solidFill>
            <a:srgbClr val="8DCEEB"/>
          </a:solidFill>
          <a:ln>
            <a:noFill/>
          </a:ln>
        </p:spPr>
        <p:txBody>
          <a:bodyPr spcFirstLastPara="1" wrap="square" lIns="91425" tIns="108000" rIns="91425" bIns="10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changes could be made to improve your communication skills?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4DD3A-E438-3149-DE20-801DFF61C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192" y="2271747"/>
            <a:ext cx="5620007" cy="396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67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972BAB-356E-DDBD-B101-8067C29D3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5;p2">
            <a:extLst>
              <a:ext uri="{FF2B5EF4-FFF2-40B4-BE49-F238E27FC236}">
                <a16:creationId xmlns:a16="http://schemas.microsoft.com/office/drawing/2014/main" id="{4954690E-918E-24CC-CC98-A72F3632B93E}"/>
              </a:ext>
            </a:extLst>
          </p:cNvPr>
          <p:cNvSpPr txBox="1"/>
          <p:nvPr/>
        </p:nvSpPr>
        <p:spPr>
          <a:xfrm>
            <a:off x="2852928" y="2835018"/>
            <a:ext cx="3438144" cy="1187963"/>
          </a:xfrm>
          <a:prstGeom prst="roundRect">
            <a:avLst>
              <a:gd name="adj" fmla="val 50000"/>
            </a:avLst>
          </a:prstGeom>
          <a:solidFill>
            <a:srgbClr val="008FB4"/>
          </a:solidFill>
          <a:ln>
            <a:noFill/>
          </a:ln>
        </p:spPr>
        <p:txBody>
          <a:bodyPr spcFirstLastPara="1" wrap="square" lIns="91425" tIns="144000" rIns="91425" bIns="144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3600"/>
              <a:buFont typeface="Open Sans"/>
              <a:buNone/>
            </a:pPr>
            <a:r>
              <a:rPr lang="en-US" sz="3600" b="1" i="0" u="none" strike="noStrike" cap="none" dirty="0">
                <a:solidFill>
                  <a:schemeClr val="bg1">
                    <a:lumMod val="9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Answers</a:t>
            </a:r>
            <a:endParaRPr sz="1800" dirty="0">
              <a:solidFill>
                <a:schemeClr val="bg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53FF3F-8848-1977-6B12-5239D607E0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67" b="39486"/>
          <a:stretch/>
        </p:blipFill>
        <p:spPr>
          <a:xfrm>
            <a:off x="43468" y="0"/>
            <a:ext cx="5618920" cy="33510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37CFC6-F384-3817-C3A1-4C03CA6D92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1" t="36185"/>
          <a:stretch/>
        </p:blipFill>
        <p:spPr>
          <a:xfrm>
            <a:off x="3859300" y="2944746"/>
            <a:ext cx="5211548" cy="382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52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61C6A3-6B81-E24F-6291-23D754A22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5;p2">
            <a:extLst>
              <a:ext uri="{FF2B5EF4-FFF2-40B4-BE49-F238E27FC236}">
                <a16:creationId xmlns:a16="http://schemas.microsoft.com/office/drawing/2014/main" id="{1C7B846A-7E22-812B-D39E-DFB74D44D283}"/>
              </a:ext>
            </a:extLst>
          </p:cNvPr>
          <p:cNvSpPr txBox="1"/>
          <p:nvPr/>
        </p:nvSpPr>
        <p:spPr>
          <a:xfrm>
            <a:off x="0" y="622042"/>
            <a:ext cx="9144000" cy="62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3600"/>
              <a:buFont typeface="Open Sans"/>
              <a:buNone/>
            </a:pPr>
            <a:r>
              <a:rPr lang="en-US" sz="3600" b="1" i="0" u="none" strike="noStrike" cap="none" dirty="0">
                <a:solidFill>
                  <a:srgbClr val="E4097E"/>
                </a:solidFill>
                <a:latin typeface="Open Sans"/>
                <a:ea typeface="Open Sans"/>
                <a:cs typeface="Open Sans"/>
                <a:sym typeface="Open Sans"/>
              </a:rPr>
              <a:t>Question 1</a:t>
            </a:r>
            <a:endParaRPr sz="1800" dirty="0">
              <a:solidFill>
                <a:srgbClr val="E409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6;p2">
            <a:extLst>
              <a:ext uri="{FF2B5EF4-FFF2-40B4-BE49-F238E27FC236}">
                <a16:creationId xmlns:a16="http://schemas.microsoft.com/office/drawing/2014/main" id="{A80519D7-CA53-BBE3-E97D-8CC47A6D971D}"/>
              </a:ext>
            </a:extLst>
          </p:cNvPr>
          <p:cNvSpPr txBox="1"/>
          <p:nvPr/>
        </p:nvSpPr>
        <p:spPr>
          <a:xfrm>
            <a:off x="408856" y="1394204"/>
            <a:ext cx="8303344" cy="504108"/>
          </a:xfrm>
          <a:prstGeom prst="roundRect">
            <a:avLst>
              <a:gd name="adj" fmla="val 28603"/>
            </a:avLst>
          </a:prstGeom>
          <a:solidFill>
            <a:srgbClr val="EA92BA"/>
          </a:solidFill>
          <a:ln>
            <a:noFill/>
          </a:ln>
        </p:spPr>
        <p:txBody>
          <a:bodyPr spcFirstLastPara="1" wrap="square" lIns="91425" tIns="72000" rIns="91425" bIns="72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Match the following types of communication to the correct example.</a:t>
            </a: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07;p2">
            <a:extLst>
              <a:ext uri="{FF2B5EF4-FFF2-40B4-BE49-F238E27FC236}">
                <a16:creationId xmlns:a16="http://schemas.microsoft.com/office/drawing/2014/main" id="{D24776DC-B1AC-A36D-D2E1-980B655695F0}"/>
              </a:ext>
            </a:extLst>
          </p:cNvPr>
          <p:cNvSpPr/>
          <p:nvPr/>
        </p:nvSpPr>
        <p:spPr>
          <a:xfrm>
            <a:off x="431800" y="2223610"/>
            <a:ext cx="1720040" cy="644833"/>
          </a:xfrm>
          <a:prstGeom prst="roundRect">
            <a:avLst>
              <a:gd name="adj" fmla="val 18558"/>
            </a:avLst>
          </a:prstGeom>
          <a:solidFill>
            <a:srgbClr val="EA9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imes New Roman"/>
              </a:rPr>
              <a:t>digital</a:t>
            </a:r>
            <a:endParaRPr sz="2000" b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imes New Roman"/>
            </a:endParaRPr>
          </a:p>
        </p:txBody>
      </p:sp>
      <p:sp>
        <p:nvSpPr>
          <p:cNvPr id="15" name="Google Shape;111;p2">
            <a:extLst>
              <a:ext uri="{FF2B5EF4-FFF2-40B4-BE49-F238E27FC236}">
                <a16:creationId xmlns:a16="http://schemas.microsoft.com/office/drawing/2014/main" id="{67E381A2-125F-E563-4A94-E9A5B4D902AF}"/>
              </a:ext>
            </a:extLst>
          </p:cNvPr>
          <p:cNvSpPr txBox="1"/>
          <p:nvPr/>
        </p:nvSpPr>
        <p:spPr>
          <a:xfrm>
            <a:off x="3572704" y="5829127"/>
            <a:ext cx="5148060" cy="547779"/>
          </a:xfrm>
          <a:prstGeom prst="roundRect">
            <a:avLst>
              <a:gd name="adj" fmla="val 23344"/>
            </a:avLst>
          </a:prstGeom>
          <a:solidFill>
            <a:srgbClr val="F5F087"/>
          </a:solidFill>
          <a:ln>
            <a:noFill/>
          </a:ln>
        </p:spPr>
        <p:txBody>
          <a:bodyPr spcFirstLastPara="1" wrap="square" lIns="91425" tIns="108000" rIns="91425" bIns="10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using a pen and notebook to keep a diary</a:t>
            </a:r>
            <a:endParaRPr sz="18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" name="Google Shape;115;p2">
            <a:extLst>
              <a:ext uri="{FF2B5EF4-FFF2-40B4-BE49-F238E27FC236}">
                <a16:creationId xmlns:a16="http://schemas.microsoft.com/office/drawing/2014/main" id="{6819E40D-D445-A609-38F9-2C4A738AC10A}"/>
              </a:ext>
            </a:extLst>
          </p:cNvPr>
          <p:cNvSpPr txBox="1"/>
          <p:nvPr/>
        </p:nvSpPr>
        <p:spPr>
          <a:xfrm>
            <a:off x="3572704" y="4043123"/>
            <a:ext cx="5148225" cy="547779"/>
          </a:xfrm>
          <a:prstGeom prst="roundRect">
            <a:avLst>
              <a:gd name="adj" fmla="val 23344"/>
            </a:avLst>
          </a:prstGeom>
          <a:solidFill>
            <a:srgbClr val="F5F087"/>
          </a:solidFill>
          <a:ln>
            <a:noFill/>
          </a:ln>
        </p:spPr>
        <p:txBody>
          <a:bodyPr spcFirstLastPara="1" wrap="square" lIns="91425" tIns="108000" rIns="91425" bIns="10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talking to a friend</a:t>
            </a: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" name="Google Shape;116;p2">
            <a:extLst>
              <a:ext uri="{FF2B5EF4-FFF2-40B4-BE49-F238E27FC236}">
                <a16:creationId xmlns:a16="http://schemas.microsoft.com/office/drawing/2014/main" id="{75B80B91-63C1-2724-4203-40E4BD48CC61}"/>
              </a:ext>
            </a:extLst>
          </p:cNvPr>
          <p:cNvSpPr txBox="1"/>
          <p:nvPr/>
        </p:nvSpPr>
        <p:spPr>
          <a:xfrm>
            <a:off x="3572704" y="2272136"/>
            <a:ext cx="5148224" cy="547779"/>
          </a:xfrm>
          <a:prstGeom prst="roundRect">
            <a:avLst>
              <a:gd name="adj" fmla="val 23344"/>
            </a:avLst>
          </a:prstGeom>
          <a:solidFill>
            <a:srgbClr val="F5F087"/>
          </a:solidFill>
          <a:ln>
            <a:noFill/>
          </a:ln>
        </p:spPr>
        <p:txBody>
          <a:bodyPr spcFirstLastPara="1" wrap="square" lIns="91425" tIns="108000" rIns="91425" bIns="10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sending a text message</a:t>
            </a:r>
            <a:endParaRPr sz="18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" name="Google Shape;117;p2">
            <a:extLst>
              <a:ext uri="{FF2B5EF4-FFF2-40B4-BE49-F238E27FC236}">
                <a16:creationId xmlns:a16="http://schemas.microsoft.com/office/drawing/2014/main" id="{164912F2-05B4-E957-1C59-9208F797050E}"/>
              </a:ext>
            </a:extLst>
          </p:cNvPr>
          <p:cNvSpPr txBox="1"/>
          <p:nvPr/>
        </p:nvSpPr>
        <p:spPr>
          <a:xfrm>
            <a:off x="3564140" y="3155110"/>
            <a:ext cx="5148060" cy="547779"/>
          </a:xfrm>
          <a:prstGeom prst="roundRect">
            <a:avLst>
              <a:gd name="adj" fmla="val 23344"/>
            </a:avLst>
          </a:prstGeom>
          <a:solidFill>
            <a:srgbClr val="F5F087"/>
          </a:solidFill>
          <a:ln>
            <a:noFill/>
          </a:ln>
        </p:spPr>
        <p:txBody>
          <a:bodyPr spcFirstLastPara="1" wrap="square" lIns="91425" tIns="108000" rIns="91425" bIns="10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being aware of body language </a:t>
            </a:r>
            <a:endParaRPr sz="18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" name="Google Shape;118;p2">
            <a:extLst>
              <a:ext uri="{FF2B5EF4-FFF2-40B4-BE49-F238E27FC236}">
                <a16:creationId xmlns:a16="http://schemas.microsoft.com/office/drawing/2014/main" id="{5C588DD9-56B0-F5AD-79E2-E212B373A80C}"/>
              </a:ext>
            </a:extLst>
          </p:cNvPr>
          <p:cNvSpPr txBox="1"/>
          <p:nvPr/>
        </p:nvSpPr>
        <p:spPr>
          <a:xfrm>
            <a:off x="3572704" y="4935988"/>
            <a:ext cx="5148060" cy="547779"/>
          </a:xfrm>
          <a:prstGeom prst="roundRect">
            <a:avLst>
              <a:gd name="adj" fmla="val 23344"/>
            </a:avLst>
          </a:prstGeom>
          <a:solidFill>
            <a:srgbClr val="F5F087"/>
          </a:solidFill>
          <a:ln>
            <a:noFill/>
          </a:ln>
        </p:spPr>
        <p:txBody>
          <a:bodyPr spcFirstLastPara="1" wrap="square" lIns="91425" tIns="108000" rIns="91425" bIns="10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creating a piece of artwork for a display</a:t>
            </a: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" name="Google Shape;107;p2">
            <a:extLst>
              <a:ext uri="{FF2B5EF4-FFF2-40B4-BE49-F238E27FC236}">
                <a16:creationId xmlns:a16="http://schemas.microsoft.com/office/drawing/2014/main" id="{94511152-4F69-D98A-F7D1-A4770C5291D5}"/>
              </a:ext>
            </a:extLst>
          </p:cNvPr>
          <p:cNvSpPr/>
          <p:nvPr/>
        </p:nvSpPr>
        <p:spPr>
          <a:xfrm>
            <a:off x="423236" y="3116749"/>
            <a:ext cx="1720040" cy="644833"/>
          </a:xfrm>
          <a:prstGeom prst="roundRect">
            <a:avLst>
              <a:gd name="adj" fmla="val 18558"/>
            </a:avLst>
          </a:prstGeom>
          <a:solidFill>
            <a:srgbClr val="EA9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imes New Roman"/>
              </a:rPr>
              <a:t>non-verbal</a:t>
            </a:r>
            <a:endParaRPr sz="2000" b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imes New Roman"/>
            </a:endParaRPr>
          </a:p>
        </p:txBody>
      </p:sp>
      <p:sp>
        <p:nvSpPr>
          <p:cNvPr id="24" name="Google Shape;107;p2">
            <a:extLst>
              <a:ext uri="{FF2B5EF4-FFF2-40B4-BE49-F238E27FC236}">
                <a16:creationId xmlns:a16="http://schemas.microsoft.com/office/drawing/2014/main" id="{4ACCCDC7-52D7-46A1-7595-86D5F048ECFC}"/>
              </a:ext>
            </a:extLst>
          </p:cNvPr>
          <p:cNvSpPr/>
          <p:nvPr/>
        </p:nvSpPr>
        <p:spPr>
          <a:xfrm>
            <a:off x="423236" y="3994323"/>
            <a:ext cx="1720040" cy="644833"/>
          </a:xfrm>
          <a:prstGeom prst="roundRect">
            <a:avLst>
              <a:gd name="adj" fmla="val 18558"/>
            </a:avLst>
          </a:prstGeom>
          <a:solidFill>
            <a:srgbClr val="EA9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imes New Roman"/>
              </a:rPr>
              <a:t>verbal</a:t>
            </a:r>
            <a:endParaRPr sz="2000" b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imes New Roman"/>
            </a:endParaRPr>
          </a:p>
        </p:txBody>
      </p:sp>
      <p:sp>
        <p:nvSpPr>
          <p:cNvPr id="25" name="Google Shape;107;p2">
            <a:extLst>
              <a:ext uri="{FF2B5EF4-FFF2-40B4-BE49-F238E27FC236}">
                <a16:creationId xmlns:a16="http://schemas.microsoft.com/office/drawing/2014/main" id="{895CCE8A-5A3B-28D7-636F-451BDD5F05B6}"/>
              </a:ext>
            </a:extLst>
          </p:cNvPr>
          <p:cNvSpPr/>
          <p:nvPr/>
        </p:nvSpPr>
        <p:spPr>
          <a:xfrm>
            <a:off x="423236" y="4887462"/>
            <a:ext cx="1720040" cy="644833"/>
          </a:xfrm>
          <a:prstGeom prst="roundRect">
            <a:avLst>
              <a:gd name="adj" fmla="val 18558"/>
            </a:avLst>
          </a:prstGeom>
          <a:solidFill>
            <a:srgbClr val="EA9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imes New Roman"/>
              </a:rPr>
              <a:t>visual</a:t>
            </a:r>
            <a:endParaRPr sz="2000" b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imes New Roman"/>
            </a:endParaRPr>
          </a:p>
        </p:txBody>
      </p:sp>
      <p:sp>
        <p:nvSpPr>
          <p:cNvPr id="26" name="Google Shape;107;p2">
            <a:extLst>
              <a:ext uri="{FF2B5EF4-FFF2-40B4-BE49-F238E27FC236}">
                <a16:creationId xmlns:a16="http://schemas.microsoft.com/office/drawing/2014/main" id="{1641B413-8C49-9458-09E8-3DAD9CC4B03B}"/>
              </a:ext>
            </a:extLst>
          </p:cNvPr>
          <p:cNvSpPr/>
          <p:nvPr/>
        </p:nvSpPr>
        <p:spPr>
          <a:xfrm>
            <a:off x="423236" y="5780601"/>
            <a:ext cx="1720040" cy="644833"/>
          </a:xfrm>
          <a:prstGeom prst="roundRect">
            <a:avLst>
              <a:gd name="adj" fmla="val 18558"/>
            </a:avLst>
          </a:prstGeom>
          <a:solidFill>
            <a:srgbClr val="EA9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imes New Roman"/>
              </a:rPr>
              <a:t>written</a:t>
            </a:r>
            <a:endParaRPr sz="2000" b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300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3D97B6-9AF5-12DC-AC45-46F8C1F2A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9;p3">
            <a:extLst>
              <a:ext uri="{FF2B5EF4-FFF2-40B4-BE49-F238E27FC236}">
                <a16:creationId xmlns:a16="http://schemas.microsoft.com/office/drawing/2014/main" id="{5CCE4D1A-1E48-BB22-33F7-53F26839F638}"/>
              </a:ext>
            </a:extLst>
          </p:cNvPr>
          <p:cNvSpPr/>
          <p:nvPr/>
        </p:nvSpPr>
        <p:spPr>
          <a:xfrm>
            <a:off x="5042408" y="3814010"/>
            <a:ext cx="3669792" cy="1221285"/>
          </a:xfrm>
          <a:prstGeom prst="roundRect">
            <a:avLst/>
          </a:prstGeom>
          <a:solidFill>
            <a:srgbClr val="FDD800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communicating using technology such as emails, social media and text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105;p2">
            <a:extLst>
              <a:ext uri="{FF2B5EF4-FFF2-40B4-BE49-F238E27FC236}">
                <a16:creationId xmlns:a16="http://schemas.microsoft.com/office/drawing/2014/main" id="{D6C38BD1-74BD-5D2D-EC46-1185C45BC2F5}"/>
              </a:ext>
            </a:extLst>
          </p:cNvPr>
          <p:cNvSpPr txBox="1"/>
          <p:nvPr/>
        </p:nvSpPr>
        <p:spPr>
          <a:xfrm>
            <a:off x="0" y="622042"/>
            <a:ext cx="9144000" cy="62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3600"/>
              <a:buFont typeface="Open Sans"/>
              <a:buNone/>
            </a:pPr>
            <a:r>
              <a:rPr lang="en-US" sz="3600" b="1" i="0" u="none" strike="noStrike" cap="none" dirty="0">
                <a:solidFill>
                  <a:srgbClr val="E4097E"/>
                </a:solidFill>
                <a:latin typeface="Open Sans"/>
                <a:ea typeface="Open Sans"/>
                <a:cs typeface="Open Sans"/>
                <a:sym typeface="Open Sans"/>
              </a:rPr>
              <a:t>Question 2</a:t>
            </a:r>
            <a:endParaRPr sz="1800" dirty="0">
              <a:solidFill>
                <a:srgbClr val="E409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6;p2">
            <a:extLst>
              <a:ext uri="{FF2B5EF4-FFF2-40B4-BE49-F238E27FC236}">
                <a16:creationId xmlns:a16="http://schemas.microsoft.com/office/drawing/2014/main" id="{69BF6891-8D6E-0A4C-557D-64CBF7F8A6E0}"/>
              </a:ext>
            </a:extLst>
          </p:cNvPr>
          <p:cNvSpPr txBox="1"/>
          <p:nvPr/>
        </p:nvSpPr>
        <p:spPr>
          <a:xfrm>
            <a:off x="408856" y="1394204"/>
            <a:ext cx="8303344" cy="527218"/>
          </a:xfrm>
          <a:prstGeom prst="roundRect">
            <a:avLst>
              <a:gd name="adj" fmla="val 28603"/>
            </a:avLst>
          </a:prstGeom>
          <a:solidFill>
            <a:srgbClr val="EA92BA"/>
          </a:solidFill>
          <a:ln>
            <a:noFill/>
          </a:ln>
        </p:spPr>
        <p:txBody>
          <a:bodyPr spcFirstLastPara="1" wrap="square" lIns="91425" tIns="72000" rIns="91425" bIns="720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is digital communication?</a:t>
            </a:r>
            <a:endParaRPr lang="en-US" sz="18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26;p3">
            <a:extLst>
              <a:ext uri="{FF2B5EF4-FFF2-40B4-BE49-F238E27FC236}">
                <a16:creationId xmlns:a16="http://schemas.microsoft.com/office/drawing/2014/main" id="{9B1F93EB-D318-CAAD-051E-B7E08C25D3CF}"/>
              </a:ext>
            </a:extLst>
          </p:cNvPr>
          <p:cNvSpPr/>
          <p:nvPr/>
        </p:nvSpPr>
        <p:spPr>
          <a:xfrm>
            <a:off x="431800" y="2317281"/>
            <a:ext cx="3669792" cy="1221285"/>
          </a:xfrm>
          <a:prstGeom prst="roundRect">
            <a:avLst/>
          </a:prstGeom>
          <a:solidFill>
            <a:srgbClr val="F5F087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speaking as if you were an AI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Google Shape;127;p3">
            <a:extLst>
              <a:ext uri="{FF2B5EF4-FFF2-40B4-BE49-F238E27FC236}">
                <a16:creationId xmlns:a16="http://schemas.microsoft.com/office/drawing/2014/main" id="{0151AA74-A759-03F7-D0D8-AFAA1A35F29A}"/>
              </a:ext>
            </a:extLst>
          </p:cNvPr>
          <p:cNvSpPr/>
          <p:nvPr/>
        </p:nvSpPr>
        <p:spPr>
          <a:xfrm>
            <a:off x="5042408" y="2318082"/>
            <a:ext cx="3669792" cy="1221285"/>
          </a:xfrm>
          <a:prstGeom prst="roundRect">
            <a:avLst/>
          </a:prstGeom>
          <a:solidFill>
            <a:srgbClr val="F5F087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using hand gestures to highlight your point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Google Shape;128;p3">
            <a:extLst>
              <a:ext uri="{FF2B5EF4-FFF2-40B4-BE49-F238E27FC236}">
                <a16:creationId xmlns:a16="http://schemas.microsoft.com/office/drawing/2014/main" id="{E6CB90C9-BDFC-F3A8-4EC9-E2BAFFEAE785}"/>
              </a:ext>
            </a:extLst>
          </p:cNvPr>
          <p:cNvSpPr/>
          <p:nvPr/>
        </p:nvSpPr>
        <p:spPr>
          <a:xfrm>
            <a:off x="431800" y="3814010"/>
            <a:ext cx="3669792" cy="1221285"/>
          </a:xfrm>
          <a:prstGeom prst="roundRect">
            <a:avLst/>
          </a:prstGeom>
          <a:solidFill>
            <a:srgbClr val="F5F087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writing in a physical diary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Google Shape;129;p3">
            <a:extLst>
              <a:ext uri="{FF2B5EF4-FFF2-40B4-BE49-F238E27FC236}">
                <a16:creationId xmlns:a16="http://schemas.microsoft.com/office/drawing/2014/main" id="{05A5CC84-0144-28EA-95EC-EE4AFCB43448}"/>
              </a:ext>
            </a:extLst>
          </p:cNvPr>
          <p:cNvSpPr/>
          <p:nvPr/>
        </p:nvSpPr>
        <p:spPr>
          <a:xfrm>
            <a:off x="5042408" y="3814811"/>
            <a:ext cx="3669792" cy="1221285"/>
          </a:xfrm>
          <a:prstGeom prst="roundRect">
            <a:avLst/>
          </a:prstGeom>
          <a:solidFill>
            <a:srgbClr val="F5F087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communicating using technology such as emails, social media and text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2120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2A7D16-2629-2ECF-D712-C06C34EF7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7;p3">
            <a:extLst>
              <a:ext uri="{FF2B5EF4-FFF2-40B4-BE49-F238E27FC236}">
                <a16:creationId xmlns:a16="http://schemas.microsoft.com/office/drawing/2014/main" id="{C258B474-14FA-7BCF-D20E-55355E5AEE2E}"/>
              </a:ext>
            </a:extLst>
          </p:cNvPr>
          <p:cNvSpPr/>
          <p:nvPr/>
        </p:nvSpPr>
        <p:spPr>
          <a:xfrm>
            <a:off x="5042408" y="3026795"/>
            <a:ext cx="3669792" cy="1221285"/>
          </a:xfrm>
          <a:prstGeom prst="roundRect">
            <a:avLst/>
          </a:prstGeom>
          <a:solidFill>
            <a:srgbClr val="FDD800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ignoring distractions and focusing fully on the person communicating</a:t>
            </a:r>
          </a:p>
        </p:txBody>
      </p:sp>
      <p:sp>
        <p:nvSpPr>
          <p:cNvPr id="9" name="Google Shape;105;p2">
            <a:extLst>
              <a:ext uri="{FF2B5EF4-FFF2-40B4-BE49-F238E27FC236}">
                <a16:creationId xmlns:a16="http://schemas.microsoft.com/office/drawing/2014/main" id="{16F0275C-45DA-B0B7-BDC9-AB37CB7FF0D8}"/>
              </a:ext>
            </a:extLst>
          </p:cNvPr>
          <p:cNvSpPr txBox="1"/>
          <p:nvPr/>
        </p:nvSpPr>
        <p:spPr>
          <a:xfrm>
            <a:off x="0" y="622042"/>
            <a:ext cx="9144000" cy="62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3600"/>
              <a:buFont typeface="Open Sans"/>
              <a:buNone/>
            </a:pPr>
            <a:r>
              <a:rPr lang="en-US" sz="3600" b="1" i="0" u="none" strike="noStrike" cap="none" dirty="0">
                <a:solidFill>
                  <a:srgbClr val="E4097E"/>
                </a:solidFill>
                <a:latin typeface="Open Sans"/>
                <a:ea typeface="Open Sans"/>
                <a:cs typeface="Open Sans"/>
                <a:sym typeface="Open Sans"/>
              </a:rPr>
              <a:t>Question 3</a:t>
            </a:r>
            <a:endParaRPr sz="1800" dirty="0">
              <a:solidFill>
                <a:srgbClr val="E409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6;p2">
            <a:extLst>
              <a:ext uri="{FF2B5EF4-FFF2-40B4-BE49-F238E27FC236}">
                <a16:creationId xmlns:a16="http://schemas.microsoft.com/office/drawing/2014/main" id="{ED4EEEC8-E8A0-D021-A62E-88643C877D4D}"/>
              </a:ext>
            </a:extLst>
          </p:cNvPr>
          <p:cNvSpPr txBox="1"/>
          <p:nvPr/>
        </p:nvSpPr>
        <p:spPr>
          <a:xfrm>
            <a:off x="408856" y="1394204"/>
            <a:ext cx="8303344" cy="1253105"/>
          </a:xfrm>
          <a:prstGeom prst="roundRect">
            <a:avLst>
              <a:gd name="adj" fmla="val 15990"/>
            </a:avLst>
          </a:prstGeom>
          <a:solidFill>
            <a:srgbClr val="EA92BA"/>
          </a:solidFill>
          <a:ln>
            <a:noFill/>
          </a:ln>
        </p:spPr>
        <p:txBody>
          <a:bodyPr spcFirstLastPara="1" wrap="square" lIns="91425" tIns="72000" rIns="91425" bIns="720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Communication isn’t just about sharing information or messages; it is also about receiving these. </a:t>
            </a:r>
            <a:endParaRPr lang="en-US"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Which of these options best describes active listening?</a:t>
            </a:r>
            <a:endParaRPr lang="en-US"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26;p3">
            <a:extLst>
              <a:ext uri="{FF2B5EF4-FFF2-40B4-BE49-F238E27FC236}">
                <a16:creationId xmlns:a16="http://schemas.microsoft.com/office/drawing/2014/main" id="{2730520E-8360-9F37-8234-6EA471F788EF}"/>
              </a:ext>
            </a:extLst>
          </p:cNvPr>
          <p:cNvSpPr/>
          <p:nvPr/>
        </p:nvSpPr>
        <p:spPr>
          <a:xfrm>
            <a:off x="431800" y="3026795"/>
            <a:ext cx="3669792" cy="1221285"/>
          </a:xfrm>
          <a:prstGeom prst="roundRect">
            <a:avLst/>
          </a:prstGeom>
          <a:solidFill>
            <a:srgbClr val="F5F087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thinking about what you want to say whilst a person is talking </a:t>
            </a:r>
          </a:p>
        </p:txBody>
      </p:sp>
      <p:sp>
        <p:nvSpPr>
          <p:cNvPr id="3" name="Google Shape;127;p3">
            <a:extLst>
              <a:ext uri="{FF2B5EF4-FFF2-40B4-BE49-F238E27FC236}">
                <a16:creationId xmlns:a16="http://schemas.microsoft.com/office/drawing/2014/main" id="{88953EC2-6EA1-312E-2B60-0C16E387DC17}"/>
              </a:ext>
            </a:extLst>
          </p:cNvPr>
          <p:cNvSpPr/>
          <p:nvPr/>
        </p:nvSpPr>
        <p:spPr>
          <a:xfrm>
            <a:off x="5042408" y="3027596"/>
            <a:ext cx="3669792" cy="1221285"/>
          </a:xfrm>
          <a:prstGeom prst="roundRect">
            <a:avLst/>
          </a:prstGeom>
          <a:solidFill>
            <a:srgbClr val="F5F087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ignoring distractions and focusing fully on the person communicating</a:t>
            </a:r>
          </a:p>
        </p:txBody>
      </p:sp>
      <p:sp>
        <p:nvSpPr>
          <p:cNvPr id="4" name="Google Shape;128;p3">
            <a:extLst>
              <a:ext uri="{FF2B5EF4-FFF2-40B4-BE49-F238E27FC236}">
                <a16:creationId xmlns:a16="http://schemas.microsoft.com/office/drawing/2014/main" id="{D46BD4E4-591C-9B0A-3AE0-79B8F6D613B6}"/>
              </a:ext>
            </a:extLst>
          </p:cNvPr>
          <p:cNvSpPr/>
          <p:nvPr/>
        </p:nvSpPr>
        <p:spPr>
          <a:xfrm>
            <a:off x="431800" y="4523524"/>
            <a:ext cx="3669792" cy="1221285"/>
          </a:xfrm>
          <a:prstGeom prst="roundRect">
            <a:avLst/>
          </a:prstGeom>
          <a:solidFill>
            <a:srgbClr val="F5F087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talking over the person who is communicating</a:t>
            </a:r>
          </a:p>
        </p:txBody>
      </p:sp>
      <p:sp>
        <p:nvSpPr>
          <p:cNvPr id="5" name="Google Shape;129;p3">
            <a:extLst>
              <a:ext uri="{FF2B5EF4-FFF2-40B4-BE49-F238E27FC236}">
                <a16:creationId xmlns:a16="http://schemas.microsoft.com/office/drawing/2014/main" id="{FB3E0EAC-3A0A-7E0C-93AE-03485F3F5B58}"/>
              </a:ext>
            </a:extLst>
          </p:cNvPr>
          <p:cNvSpPr/>
          <p:nvPr/>
        </p:nvSpPr>
        <p:spPr>
          <a:xfrm>
            <a:off x="5042408" y="4524325"/>
            <a:ext cx="3669792" cy="1221285"/>
          </a:xfrm>
          <a:prstGeom prst="roundRect">
            <a:avLst/>
          </a:prstGeom>
          <a:solidFill>
            <a:srgbClr val="F5F087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being quiet while someone else is communicating</a:t>
            </a:r>
          </a:p>
        </p:txBody>
      </p:sp>
    </p:spTree>
    <p:extLst>
      <p:ext uri="{BB962C8B-B14F-4D97-AF65-F5344CB8AC3E}">
        <p14:creationId xmlns:p14="http://schemas.microsoft.com/office/powerpoint/2010/main" val="37210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41C5D2-7287-4D36-2114-7E1F3BBF4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8;p3">
            <a:extLst>
              <a:ext uri="{FF2B5EF4-FFF2-40B4-BE49-F238E27FC236}">
                <a16:creationId xmlns:a16="http://schemas.microsoft.com/office/drawing/2014/main" id="{A76081F7-2E3D-FCCB-3C6B-E3B8B155F0A0}"/>
              </a:ext>
            </a:extLst>
          </p:cNvPr>
          <p:cNvSpPr/>
          <p:nvPr/>
        </p:nvSpPr>
        <p:spPr>
          <a:xfrm>
            <a:off x="433241" y="4293016"/>
            <a:ext cx="3669792" cy="1597839"/>
          </a:xfrm>
          <a:prstGeom prst="roundRect">
            <a:avLst/>
          </a:prstGeom>
          <a:solidFill>
            <a:srgbClr val="FDD800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listen to the person, show empathy and ask if there is anything that you can do to support them</a:t>
            </a:r>
          </a:p>
        </p:txBody>
      </p:sp>
      <p:sp>
        <p:nvSpPr>
          <p:cNvPr id="9" name="Google Shape;105;p2">
            <a:extLst>
              <a:ext uri="{FF2B5EF4-FFF2-40B4-BE49-F238E27FC236}">
                <a16:creationId xmlns:a16="http://schemas.microsoft.com/office/drawing/2014/main" id="{28928D8E-6B1A-AA30-FBFC-F49DE169AE3A}"/>
              </a:ext>
            </a:extLst>
          </p:cNvPr>
          <p:cNvSpPr txBox="1"/>
          <p:nvPr/>
        </p:nvSpPr>
        <p:spPr>
          <a:xfrm>
            <a:off x="0" y="622042"/>
            <a:ext cx="9144000" cy="62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3600"/>
              <a:buFont typeface="Open Sans"/>
              <a:buNone/>
            </a:pPr>
            <a:r>
              <a:rPr lang="en-US" sz="3600" b="1" i="0" u="none" strike="noStrike" cap="none" dirty="0">
                <a:solidFill>
                  <a:srgbClr val="E4097E"/>
                </a:solidFill>
                <a:latin typeface="Open Sans"/>
                <a:ea typeface="Open Sans"/>
                <a:cs typeface="Open Sans"/>
                <a:sym typeface="Open Sans"/>
              </a:rPr>
              <a:t>Question 4</a:t>
            </a:r>
            <a:endParaRPr sz="1800" dirty="0">
              <a:solidFill>
                <a:srgbClr val="E409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6;p2">
            <a:extLst>
              <a:ext uri="{FF2B5EF4-FFF2-40B4-BE49-F238E27FC236}">
                <a16:creationId xmlns:a16="http://schemas.microsoft.com/office/drawing/2014/main" id="{2C119B85-2D4F-F1D4-D7E9-333BE4A80AFD}"/>
              </a:ext>
            </a:extLst>
          </p:cNvPr>
          <p:cNvSpPr txBox="1"/>
          <p:nvPr/>
        </p:nvSpPr>
        <p:spPr>
          <a:xfrm>
            <a:off x="408856" y="1394204"/>
            <a:ext cx="8303344" cy="564228"/>
          </a:xfrm>
          <a:prstGeom prst="roundRect">
            <a:avLst>
              <a:gd name="adj" fmla="val 15990"/>
            </a:avLst>
          </a:prstGeom>
          <a:solidFill>
            <a:srgbClr val="EA92BA"/>
          </a:solidFill>
          <a:ln>
            <a:noFill/>
          </a:ln>
        </p:spPr>
        <p:txBody>
          <a:bodyPr spcFirstLastPara="1" wrap="square" lIns="91425" tIns="108000" rIns="91425" bIns="1080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is the best way to respond to someone who is upset?</a:t>
            </a:r>
            <a:endParaRPr lang="en-US" sz="18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26;p3">
            <a:extLst>
              <a:ext uri="{FF2B5EF4-FFF2-40B4-BE49-F238E27FC236}">
                <a16:creationId xmlns:a16="http://schemas.microsoft.com/office/drawing/2014/main" id="{DFBE7E48-83C6-FF33-667D-CD66A77D4F9B}"/>
              </a:ext>
            </a:extLst>
          </p:cNvPr>
          <p:cNvSpPr/>
          <p:nvPr/>
        </p:nvSpPr>
        <p:spPr>
          <a:xfrm>
            <a:off x="433240" y="2368427"/>
            <a:ext cx="3669792" cy="1597839"/>
          </a:xfrm>
          <a:prstGeom prst="roundRect">
            <a:avLst/>
          </a:prstGeom>
          <a:solidFill>
            <a:srgbClr val="F5F087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talk about it to someone else</a:t>
            </a:r>
          </a:p>
        </p:txBody>
      </p:sp>
      <p:sp>
        <p:nvSpPr>
          <p:cNvPr id="3" name="Google Shape;127;p3">
            <a:extLst>
              <a:ext uri="{FF2B5EF4-FFF2-40B4-BE49-F238E27FC236}">
                <a16:creationId xmlns:a16="http://schemas.microsoft.com/office/drawing/2014/main" id="{0AF72FF1-E142-A939-638C-8AD0F8B146B5}"/>
              </a:ext>
            </a:extLst>
          </p:cNvPr>
          <p:cNvSpPr/>
          <p:nvPr/>
        </p:nvSpPr>
        <p:spPr>
          <a:xfrm>
            <a:off x="5043848" y="2369228"/>
            <a:ext cx="3669792" cy="1597839"/>
          </a:xfrm>
          <a:prstGeom prst="roundRect">
            <a:avLst/>
          </a:prstGeom>
          <a:solidFill>
            <a:srgbClr val="F5F087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ignore them</a:t>
            </a:r>
          </a:p>
        </p:txBody>
      </p:sp>
      <p:sp>
        <p:nvSpPr>
          <p:cNvPr id="4" name="Google Shape;128;p3">
            <a:extLst>
              <a:ext uri="{FF2B5EF4-FFF2-40B4-BE49-F238E27FC236}">
                <a16:creationId xmlns:a16="http://schemas.microsoft.com/office/drawing/2014/main" id="{206457B3-A192-B38C-7477-693E1DC48F3F}"/>
              </a:ext>
            </a:extLst>
          </p:cNvPr>
          <p:cNvSpPr/>
          <p:nvPr/>
        </p:nvSpPr>
        <p:spPr>
          <a:xfrm>
            <a:off x="433240" y="4293018"/>
            <a:ext cx="3669792" cy="1597839"/>
          </a:xfrm>
          <a:prstGeom prst="roundRect">
            <a:avLst/>
          </a:prstGeom>
          <a:solidFill>
            <a:srgbClr val="F5F087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listen to the person, show empathy and ask if there is anything that you can do to support them</a:t>
            </a:r>
          </a:p>
        </p:txBody>
      </p:sp>
      <p:sp>
        <p:nvSpPr>
          <p:cNvPr id="5" name="Google Shape;129;p3">
            <a:extLst>
              <a:ext uri="{FF2B5EF4-FFF2-40B4-BE49-F238E27FC236}">
                <a16:creationId xmlns:a16="http://schemas.microsoft.com/office/drawing/2014/main" id="{311C07D9-420B-CB5C-5823-6D69B9B3A5C5}"/>
              </a:ext>
            </a:extLst>
          </p:cNvPr>
          <p:cNvSpPr/>
          <p:nvPr/>
        </p:nvSpPr>
        <p:spPr>
          <a:xfrm>
            <a:off x="5043848" y="4293819"/>
            <a:ext cx="3669792" cy="1597839"/>
          </a:xfrm>
          <a:prstGeom prst="roundRect">
            <a:avLst/>
          </a:prstGeom>
          <a:solidFill>
            <a:srgbClr val="F5F087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tell them they are overreacting</a:t>
            </a:r>
          </a:p>
        </p:txBody>
      </p:sp>
    </p:spTree>
    <p:extLst>
      <p:ext uri="{BB962C8B-B14F-4D97-AF65-F5344CB8AC3E}">
        <p14:creationId xmlns:p14="http://schemas.microsoft.com/office/powerpoint/2010/main" val="107854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53F9E0-4FDE-D11E-DDA0-2747B9839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6;p3">
            <a:extLst>
              <a:ext uri="{FF2B5EF4-FFF2-40B4-BE49-F238E27FC236}">
                <a16:creationId xmlns:a16="http://schemas.microsoft.com/office/drawing/2014/main" id="{7FB7AE00-2AA8-EE06-9749-0CDD2DEEDA45}"/>
              </a:ext>
            </a:extLst>
          </p:cNvPr>
          <p:cNvSpPr/>
          <p:nvPr/>
        </p:nvSpPr>
        <p:spPr>
          <a:xfrm>
            <a:off x="433240" y="2705821"/>
            <a:ext cx="3669792" cy="1260443"/>
          </a:xfrm>
          <a:prstGeom prst="roundRect">
            <a:avLst/>
          </a:prstGeom>
          <a:solidFill>
            <a:srgbClr val="FDD800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they respond appropriately by turning their body to face towards you</a:t>
            </a:r>
          </a:p>
        </p:txBody>
      </p:sp>
      <p:sp>
        <p:nvSpPr>
          <p:cNvPr id="2" name="Google Shape;126;p3">
            <a:extLst>
              <a:ext uri="{FF2B5EF4-FFF2-40B4-BE49-F238E27FC236}">
                <a16:creationId xmlns:a16="http://schemas.microsoft.com/office/drawing/2014/main" id="{B85CD7C2-AF13-EE0A-6CCF-D20C34F82F45}"/>
              </a:ext>
            </a:extLst>
          </p:cNvPr>
          <p:cNvSpPr/>
          <p:nvPr/>
        </p:nvSpPr>
        <p:spPr>
          <a:xfrm>
            <a:off x="433240" y="2705823"/>
            <a:ext cx="3669792" cy="1260443"/>
          </a:xfrm>
          <a:prstGeom prst="roundRect">
            <a:avLst/>
          </a:prstGeom>
          <a:solidFill>
            <a:srgbClr val="F5F087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they respond appropriately by turning their body to face towards you</a:t>
            </a:r>
          </a:p>
        </p:txBody>
      </p:sp>
      <p:sp>
        <p:nvSpPr>
          <p:cNvPr id="9" name="Google Shape;105;p2">
            <a:extLst>
              <a:ext uri="{FF2B5EF4-FFF2-40B4-BE49-F238E27FC236}">
                <a16:creationId xmlns:a16="http://schemas.microsoft.com/office/drawing/2014/main" id="{0BDD22B7-0092-99EF-1744-DF5090D18BEF}"/>
              </a:ext>
            </a:extLst>
          </p:cNvPr>
          <p:cNvSpPr txBox="1"/>
          <p:nvPr/>
        </p:nvSpPr>
        <p:spPr>
          <a:xfrm>
            <a:off x="0" y="622042"/>
            <a:ext cx="9144000" cy="62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3600"/>
              <a:buFont typeface="Open Sans"/>
              <a:buNone/>
            </a:pPr>
            <a:r>
              <a:rPr lang="en-US" sz="3600" b="1" i="0" u="none" strike="noStrike" cap="none" dirty="0">
                <a:solidFill>
                  <a:srgbClr val="E4097E"/>
                </a:solidFill>
                <a:latin typeface="Open Sans"/>
                <a:ea typeface="Open Sans"/>
                <a:cs typeface="Open Sans"/>
                <a:sym typeface="Open Sans"/>
              </a:rPr>
              <a:t>Question 5</a:t>
            </a:r>
            <a:endParaRPr sz="1800" dirty="0">
              <a:solidFill>
                <a:srgbClr val="E409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6;p2">
            <a:extLst>
              <a:ext uri="{FF2B5EF4-FFF2-40B4-BE49-F238E27FC236}">
                <a16:creationId xmlns:a16="http://schemas.microsoft.com/office/drawing/2014/main" id="{C01D7143-D1F8-8235-D5DE-38E31EC2B1AA}"/>
              </a:ext>
            </a:extLst>
          </p:cNvPr>
          <p:cNvSpPr txBox="1"/>
          <p:nvPr/>
        </p:nvSpPr>
        <p:spPr>
          <a:xfrm>
            <a:off x="408856" y="1394204"/>
            <a:ext cx="8303344" cy="889253"/>
          </a:xfrm>
          <a:prstGeom prst="roundRect">
            <a:avLst>
              <a:gd name="adj" fmla="val 15990"/>
            </a:avLst>
          </a:prstGeom>
          <a:solidFill>
            <a:srgbClr val="EA92BA"/>
          </a:solidFill>
          <a:ln>
            <a:noFill/>
          </a:ln>
        </p:spPr>
        <p:txBody>
          <a:bodyPr spcFirstLastPara="1" wrap="square" lIns="91425" tIns="108000" rIns="91425" bIns="1080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How can you tell if someone is interested in what you are verbally communicating?</a:t>
            </a:r>
          </a:p>
        </p:txBody>
      </p:sp>
      <p:sp>
        <p:nvSpPr>
          <p:cNvPr id="3" name="Google Shape;127;p3">
            <a:extLst>
              <a:ext uri="{FF2B5EF4-FFF2-40B4-BE49-F238E27FC236}">
                <a16:creationId xmlns:a16="http://schemas.microsoft.com/office/drawing/2014/main" id="{19982FDA-E810-A1EB-0479-AE71F9742664}"/>
              </a:ext>
            </a:extLst>
          </p:cNvPr>
          <p:cNvSpPr/>
          <p:nvPr/>
        </p:nvSpPr>
        <p:spPr>
          <a:xfrm>
            <a:off x="5043848" y="2706624"/>
            <a:ext cx="3669792" cy="1260443"/>
          </a:xfrm>
          <a:prstGeom prst="roundRect">
            <a:avLst/>
          </a:prstGeom>
          <a:solidFill>
            <a:srgbClr val="F5F087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they turn away from you</a:t>
            </a:r>
          </a:p>
        </p:txBody>
      </p:sp>
      <p:sp>
        <p:nvSpPr>
          <p:cNvPr id="4" name="Google Shape;128;p3">
            <a:extLst>
              <a:ext uri="{FF2B5EF4-FFF2-40B4-BE49-F238E27FC236}">
                <a16:creationId xmlns:a16="http://schemas.microsoft.com/office/drawing/2014/main" id="{AB0869B8-0646-7275-576C-6E9C6DA86BB6}"/>
              </a:ext>
            </a:extLst>
          </p:cNvPr>
          <p:cNvSpPr/>
          <p:nvPr/>
        </p:nvSpPr>
        <p:spPr>
          <a:xfrm>
            <a:off x="431800" y="4258423"/>
            <a:ext cx="3669792" cy="1260443"/>
          </a:xfrm>
          <a:prstGeom prst="roundRect">
            <a:avLst/>
          </a:prstGeom>
          <a:solidFill>
            <a:srgbClr val="F5F087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they check their phone a lot</a:t>
            </a:r>
          </a:p>
        </p:txBody>
      </p:sp>
      <p:sp>
        <p:nvSpPr>
          <p:cNvPr id="5" name="Google Shape;129;p3">
            <a:extLst>
              <a:ext uri="{FF2B5EF4-FFF2-40B4-BE49-F238E27FC236}">
                <a16:creationId xmlns:a16="http://schemas.microsoft.com/office/drawing/2014/main" id="{8DD963D3-E9BE-62EC-2E70-C86536D3CBF9}"/>
              </a:ext>
            </a:extLst>
          </p:cNvPr>
          <p:cNvSpPr/>
          <p:nvPr/>
        </p:nvSpPr>
        <p:spPr>
          <a:xfrm>
            <a:off x="5042408" y="4259224"/>
            <a:ext cx="3669792" cy="1260443"/>
          </a:xfrm>
          <a:prstGeom prst="roundRect">
            <a:avLst/>
          </a:prstGeom>
          <a:solidFill>
            <a:srgbClr val="F5F087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they start talking over you</a:t>
            </a:r>
          </a:p>
        </p:txBody>
      </p:sp>
    </p:spTree>
    <p:extLst>
      <p:ext uri="{BB962C8B-B14F-4D97-AF65-F5344CB8AC3E}">
        <p14:creationId xmlns:p14="http://schemas.microsoft.com/office/powerpoint/2010/main" val="406535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20E270-2D18-388C-A7FE-FE4EB2ADC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7;p3">
            <a:extLst>
              <a:ext uri="{FF2B5EF4-FFF2-40B4-BE49-F238E27FC236}">
                <a16:creationId xmlns:a16="http://schemas.microsoft.com/office/drawing/2014/main" id="{1FEEE1AF-8EE5-0E97-F610-2AD2BC2B8A3F}"/>
              </a:ext>
            </a:extLst>
          </p:cNvPr>
          <p:cNvSpPr/>
          <p:nvPr/>
        </p:nvSpPr>
        <p:spPr>
          <a:xfrm>
            <a:off x="4776191" y="3612505"/>
            <a:ext cx="4140200" cy="1299146"/>
          </a:xfrm>
          <a:prstGeom prst="roundRect">
            <a:avLst/>
          </a:prstGeom>
          <a:solidFill>
            <a:srgbClr val="FDD800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‘that music is really loud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’</a:t>
            </a:r>
          </a:p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This could indicate that the person is irritated, overwhelmed or dislikes the music.</a:t>
            </a:r>
            <a:endParaRPr lang="en-US"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105;p2">
            <a:extLst>
              <a:ext uri="{FF2B5EF4-FFF2-40B4-BE49-F238E27FC236}">
                <a16:creationId xmlns:a16="http://schemas.microsoft.com/office/drawing/2014/main" id="{CE661F78-10AD-2BEA-8439-B39B1E1E6361}"/>
              </a:ext>
            </a:extLst>
          </p:cNvPr>
          <p:cNvSpPr txBox="1"/>
          <p:nvPr/>
        </p:nvSpPr>
        <p:spPr>
          <a:xfrm>
            <a:off x="0" y="622042"/>
            <a:ext cx="9144000" cy="62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3600"/>
              <a:buFont typeface="Open Sans"/>
              <a:buNone/>
            </a:pPr>
            <a:r>
              <a:rPr lang="en-US" sz="3600" b="1" i="0" u="none" strike="noStrike" cap="none" dirty="0">
                <a:solidFill>
                  <a:srgbClr val="E4097E"/>
                </a:solidFill>
                <a:latin typeface="Open Sans"/>
                <a:ea typeface="Open Sans"/>
                <a:cs typeface="Open Sans"/>
                <a:sym typeface="Open Sans"/>
              </a:rPr>
              <a:t>Question 6</a:t>
            </a:r>
            <a:endParaRPr sz="1800" dirty="0">
              <a:solidFill>
                <a:srgbClr val="E409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6;p2">
            <a:extLst>
              <a:ext uri="{FF2B5EF4-FFF2-40B4-BE49-F238E27FC236}">
                <a16:creationId xmlns:a16="http://schemas.microsoft.com/office/drawing/2014/main" id="{CC4BDCFA-B87E-3D4F-E2C8-DD7C36DE5ADF}"/>
              </a:ext>
            </a:extLst>
          </p:cNvPr>
          <p:cNvSpPr txBox="1"/>
          <p:nvPr/>
        </p:nvSpPr>
        <p:spPr>
          <a:xfrm>
            <a:off x="408856" y="1394204"/>
            <a:ext cx="8303344" cy="1654886"/>
          </a:xfrm>
          <a:prstGeom prst="roundRect">
            <a:avLst>
              <a:gd name="adj" fmla="val 13226"/>
            </a:avLst>
          </a:prstGeom>
          <a:solidFill>
            <a:srgbClr val="EA92BA"/>
          </a:solidFill>
          <a:ln>
            <a:noFill/>
          </a:ln>
        </p:spPr>
        <p:txBody>
          <a:bodyPr spcFirstLastPara="1" wrap="square" lIns="91425" tIns="72000" rIns="91425" bIns="720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Sometimes people will communicate what they want directly, making it clear what they really want. Other times, people may suggest or imply a message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;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this is known as indirect communication. </a:t>
            </a:r>
            <a:endParaRPr lang="en-US"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Which of the following is an example of indirect communication?</a:t>
            </a:r>
            <a:endParaRPr lang="en-US"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26;p3">
            <a:extLst>
              <a:ext uri="{FF2B5EF4-FFF2-40B4-BE49-F238E27FC236}">
                <a16:creationId xmlns:a16="http://schemas.microsoft.com/office/drawing/2014/main" id="{80935BFD-5B75-8D80-E761-1EFD4890DC22}"/>
              </a:ext>
            </a:extLst>
          </p:cNvPr>
          <p:cNvSpPr/>
          <p:nvPr/>
        </p:nvSpPr>
        <p:spPr>
          <a:xfrm>
            <a:off x="227609" y="3612505"/>
            <a:ext cx="4140200" cy="1299146"/>
          </a:xfrm>
          <a:prstGeom prst="roundRect">
            <a:avLst/>
          </a:prstGeom>
          <a:solidFill>
            <a:srgbClr val="F5F087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‘can you turn the TV down?’</a:t>
            </a:r>
          </a:p>
        </p:txBody>
      </p:sp>
      <p:sp>
        <p:nvSpPr>
          <p:cNvPr id="3" name="Google Shape;127;p3">
            <a:extLst>
              <a:ext uri="{FF2B5EF4-FFF2-40B4-BE49-F238E27FC236}">
                <a16:creationId xmlns:a16="http://schemas.microsoft.com/office/drawing/2014/main" id="{E2169A33-E1D3-EA22-3D00-75EC9AAA4A25}"/>
              </a:ext>
            </a:extLst>
          </p:cNvPr>
          <p:cNvSpPr/>
          <p:nvPr/>
        </p:nvSpPr>
        <p:spPr>
          <a:xfrm>
            <a:off x="4776191" y="3602881"/>
            <a:ext cx="4140200" cy="1308769"/>
          </a:xfrm>
          <a:prstGeom prst="roundRect">
            <a:avLst/>
          </a:prstGeom>
          <a:solidFill>
            <a:srgbClr val="F5F087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‘that music is really loud’</a:t>
            </a:r>
          </a:p>
        </p:txBody>
      </p:sp>
      <p:sp>
        <p:nvSpPr>
          <p:cNvPr id="4" name="Google Shape;128;p3">
            <a:extLst>
              <a:ext uri="{FF2B5EF4-FFF2-40B4-BE49-F238E27FC236}">
                <a16:creationId xmlns:a16="http://schemas.microsoft.com/office/drawing/2014/main" id="{0CB8B3D9-5F8A-7DBE-4ABA-45128813D635}"/>
              </a:ext>
            </a:extLst>
          </p:cNvPr>
          <p:cNvSpPr/>
          <p:nvPr/>
        </p:nvSpPr>
        <p:spPr>
          <a:xfrm>
            <a:off x="227609" y="5117530"/>
            <a:ext cx="4140200" cy="1299146"/>
          </a:xfrm>
          <a:prstGeom prst="roundRect">
            <a:avLst/>
          </a:prstGeom>
          <a:solidFill>
            <a:srgbClr val="F5F087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‘stop shouting, please’</a:t>
            </a:r>
          </a:p>
        </p:txBody>
      </p:sp>
      <p:sp>
        <p:nvSpPr>
          <p:cNvPr id="5" name="Google Shape;129;p3">
            <a:extLst>
              <a:ext uri="{FF2B5EF4-FFF2-40B4-BE49-F238E27FC236}">
                <a16:creationId xmlns:a16="http://schemas.microsoft.com/office/drawing/2014/main" id="{FC3A78A8-EB83-240C-A7AD-1EC2871DE088}"/>
              </a:ext>
            </a:extLst>
          </p:cNvPr>
          <p:cNvSpPr/>
          <p:nvPr/>
        </p:nvSpPr>
        <p:spPr>
          <a:xfrm>
            <a:off x="4776191" y="5119016"/>
            <a:ext cx="4140200" cy="1299146"/>
          </a:xfrm>
          <a:prstGeom prst="roundRect">
            <a:avLst/>
          </a:prstGeom>
          <a:solidFill>
            <a:srgbClr val="F5F087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‘I would like an apple’</a:t>
            </a:r>
          </a:p>
        </p:txBody>
      </p:sp>
    </p:spTree>
    <p:extLst>
      <p:ext uri="{BB962C8B-B14F-4D97-AF65-F5344CB8AC3E}">
        <p14:creationId xmlns:p14="http://schemas.microsoft.com/office/powerpoint/2010/main" val="369424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E46142-BE7C-AC90-A7DA-E401E05E3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9;p3">
            <a:extLst>
              <a:ext uri="{FF2B5EF4-FFF2-40B4-BE49-F238E27FC236}">
                <a16:creationId xmlns:a16="http://schemas.microsoft.com/office/drawing/2014/main" id="{35EB5622-E4BE-D0BF-72D2-8E47221E36ED}"/>
              </a:ext>
            </a:extLst>
          </p:cNvPr>
          <p:cNvSpPr/>
          <p:nvPr/>
        </p:nvSpPr>
        <p:spPr>
          <a:xfrm>
            <a:off x="5040968" y="3865241"/>
            <a:ext cx="3669792" cy="1260443"/>
          </a:xfrm>
          <a:prstGeom prst="roundRect">
            <a:avLst/>
          </a:prstGeom>
          <a:solidFill>
            <a:srgbClr val="FDD800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demonstrating how to evacuate a building in an emergency</a:t>
            </a:r>
          </a:p>
        </p:txBody>
      </p:sp>
      <p:sp>
        <p:nvSpPr>
          <p:cNvPr id="9" name="Google Shape;105;p2">
            <a:extLst>
              <a:ext uri="{FF2B5EF4-FFF2-40B4-BE49-F238E27FC236}">
                <a16:creationId xmlns:a16="http://schemas.microsoft.com/office/drawing/2014/main" id="{7C80D431-DA13-0F23-FF0F-42454E361B8F}"/>
              </a:ext>
            </a:extLst>
          </p:cNvPr>
          <p:cNvSpPr txBox="1"/>
          <p:nvPr/>
        </p:nvSpPr>
        <p:spPr>
          <a:xfrm>
            <a:off x="0" y="622042"/>
            <a:ext cx="9144000" cy="62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3600"/>
              <a:buFont typeface="Open Sans"/>
              <a:buNone/>
            </a:pPr>
            <a:r>
              <a:rPr lang="en-US" sz="3600" b="1" i="0" u="none" strike="noStrike" cap="none" dirty="0">
                <a:solidFill>
                  <a:srgbClr val="E4097E"/>
                </a:solidFill>
                <a:latin typeface="Open Sans"/>
                <a:ea typeface="Open Sans"/>
                <a:cs typeface="Open Sans"/>
                <a:sym typeface="Open Sans"/>
              </a:rPr>
              <a:t>Question 7</a:t>
            </a:r>
            <a:endParaRPr sz="1800" dirty="0">
              <a:solidFill>
                <a:srgbClr val="E409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6;p2">
            <a:extLst>
              <a:ext uri="{FF2B5EF4-FFF2-40B4-BE49-F238E27FC236}">
                <a16:creationId xmlns:a16="http://schemas.microsoft.com/office/drawing/2014/main" id="{D412312F-6186-0CA4-C0D0-65581CFE0FF5}"/>
              </a:ext>
            </a:extLst>
          </p:cNvPr>
          <p:cNvSpPr txBox="1"/>
          <p:nvPr/>
        </p:nvSpPr>
        <p:spPr>
          <a:xfrm>
            <a:off x="431800" y="1394204"/>
            <a:ext cx="8280400" cy="562144"/>
          </a:xfrm>
          <a:prstGeom prst="roundRect">
            <a:avLst>
              <a:gd name="adj" fmla="val 21263"/>
            </a:avLst>
          </a:prstGeom>
          <a:solidFill>
            <a:srgbClr val="EA92BA"/>
          </a:solidFill>
          <a:ln>
            <a:noFill/>
          </a:ln>
        </p:spPr>
        <p:txBody>
          <a:bodyPr spcFirstLastPara="1" wrap="square" lIns="91425" tIns="108000" rIns="91425" bIns="10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 which situation would it be useful to use visual communication?</a:t>
            </a:r>
            <a:endParaRPr lang="en-US" sz="18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26;p3">
            <a:extLst>
              <a:ext uri="{FF2B5EF4-FFF2-40B4-BE49-F238E27FC236}">
                <a16:creationId xmlns:a16="http://schemas.microsoft.com/office/drawing/2014/main" id="{C7A09846-EDE4-E1CC-503F-737CF26C3EB9}"/>
              </a:ext>
            </a:extLst>
          </p:cNvPr>
          <p:cNvSpPr/>
          <p:nvPr/>
        </p:nvSpPr>
        <p:spPr>
          <a:xfrm>
            <a:off x="431800" y="2312642"/>
            <a:ext cx="3669792" cy="1260443"/>
          </a:xfrm>
          <a:prstGeom prst="roundRect">
            <a:avLst/>
          </a:prstGeom>
          <a:solidFill>
            <a:srgbClr val="F5F087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giving a speech to your class, without any aids</a:t>
            </a:r>
          </a:p>
        </p:txBody>
      </p:sp>
      <p:sp>
        <p:nvSpPr>
          <p:cNvPr id="3" name="Google Shape;127;p3">
            <a:extLst>
              <a:ext uri="{FF2B5EF4-FFF2-40B4-BE49-F238E27FC236}">
                <a16:creationId xmlns:a16="http://schemas.microsoft.com/office/drawing/2014/main" id="{0596A796-7EF6-01C9-C82B-5D14881C6BE9}"/>
              </a:ext>
            </a:extLst>
          </p:cNvPr>
          <p:cNvSpPr/>
          <p:nvPr/>
        </p:nvSpPr>
        <p:spPr>
          <a:xfrm>
            <a:off x="5042408" y="2313443"/>
            <a:ext cx="3669792" cy="1260443"/>
          </a:xfrm>
          <a:prstGeom prst="roundRect">
            <a:avLst/>
          </a:prstGeom>
          <a:solidFill>
            <a:srgbClr val="F5F087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listening to music</a:t>
            </a:r>
          </a:p>
        </p:txBody>
      </p:sp>
      <p:sp>
        <p:nvSpPr>
          <p:cNvPr id="4" name="Google Shape;128;p3">
            <a:extLst>
              <a:ext uri="{FF2B5EF4-FFF2-40B4-BE49-F238E27FC236}">
                <a16:creationId xmlns:a16="http://schemas.microsoft.com/office/drawing/2014/main" id="{00E0BA26-D51B-EE71-5B8A-3E73A5F3921A}"/>
              </a:ext>
            </a:extLst>
          </p:cNvPr>
          <p:cNvSpPr/>
          <p:nvPr/>
        </p:nvSpPr>
        <p:spPr>
          <a:xfrm>
            <a:off x="430360" y="3865242"/>
            <a:ext cx="3669792" cy="1260443"/>
          </a:xfrm>
          <a:prstGeom prst="roundRect">
            <a:avLst/>
          </a:prstGeom>
          <a:solidFill>
            <a:srgbClr val="F5F087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writing a novel</a:t>
            </a:r>
          </a:p>
        </p:txBody>
      </p:sp>
      <p:sp>
        <p:nvSpPr>
          <p:cNvPr id="5" name="Google Shape;129;p3">
            <a:extLst>
              <a:ext uri="{FF2B5EF4-FFF2-40B4-BE49-F238E27FC236}">
                <a16:creationId xmlns:a16="http://schemas.microsoft.com/office/drawing/2014/main" id="{BC59F71C-6048-3045-D407-6DA85D0065D0}"/>
              </a:ext>
            </a:extLst>
          </p:cNvPr>
          <p:cNvSpPr/>
          <p:nvPr/>
        </p:nvSpPr>
        <p:spPr>
          <a:xfrm>
            <a:off x="5040968" y="3866043"/>
            <a:ext cx="3669792" cy="1260443"/>
          </a:xfrm>
          <a:prstGeom prst="roundRect">
            <a:avLst/>
          </a:prstGeom>
          <a:solidFill>
            <a:srgbClr val="F5F087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demonstrating how to evacuate a building in an emergency</a:t>
            </a:r>
          </a:p>
        </p:txBody>
      </p:sp>
    </p:spTree>
    <p:extLst>
      <p:ext uri="{BB962C8B-B14F-4D97-AF65-F5344CB8AC3E}">
        <p14:creationId xmlns:p14="http://schemas.microsoft.com/office/powerpoint/2010/main" val="384077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0D54E35-C7D9-4ABC-B3EE-22ECF2FEA7F1}"/>
              </a:ext>
            </a:extLst>
          </p:cNvPr>
          <p:cNvSpPr/>
          <p:nvPr/>
        </p:nvSpPr>
        <p:spPr>
          <a:xfrm>
            <a:off x="3821987" y="5695030"/>
            <a:ext cx="1510301" cy="503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8EA7A9-CC65-4169-9A0E-BFC0BDAEF818}"/>
              </a:ext>
            </a:extLst>
          </p:cNvPr>
          <p:cNvSpPr txBox="1"/>
          <p:nvPr/>
        </p:nvSpPr>
        <p:spPr>
          <a:xfrm>
            <a:off x="431800" y="2692003"/>
            <a:ext cx="5251611" cy="1473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RSE Day 2025</a:t>
            </a:r>
            <a:endParaRPr lang="en-US" sz="2800" dirty="0"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Communicate Quiz</a:t>
            </a:r>
            <a:endParaRPr lang="en-US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BE6F43C1-2C3E-C6F3-6D2B-B38DD904CA02}"/>
              </a:ext>
            </a:extLst>
          </p:cNvPr>
          <p:cNvSpPr/>
          <p:nvPr/>
        </p:nvSpPr>
        <p:spPr>
          <a:xfrm>
            <a:off x="254643" y="5162309"/>
            <a:ext cx="2384385" cy="1585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F4BE556F-B54E-3758-B079-779247FF20D9}"/>
              </a:ext>
            </a:extLst>
          </p:cNvPr>
          <p:cNvSpPr/>
          <p:nvPr/>
        </p:nvSpPr>
        <p:spPr>
          <a:xfrm>
            <a:off x="7298032" y="5881606"/>
            <a:ext cx="1510301" cy="680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72FA35-9387-5721-1362-E902FB5B9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5;p2">
            <a:extLst>
              <a:ext uri="{FF2B5EF4-FFF2-40B4-BE49-F238E27FC236}">
                <a16:creationId xmlns:a16="http://schemas.microsoft.com/office/drawing/2014/main" id="{1D56D86D-99CA-D655-F0CC-1B87BB3C5214}"/>
              </a:ext>
            </a:extLst>
          </p:cNvPr>
          <p:cNvSpPr txBox="1"/>
          <p:nvPr/>
        </p:nvSpPr>
        <p:spPr>
          <a:xfrm>
            <a:off x="0" y="622042"/>
            <a:ext cx="9144000" cy="62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3600"/>
              <a:buFont typeface="Open Sans"/>
              <a:buNone/>
            </a:pPr>
            <a:r>
              <a:rPr lang="en-US" sz="3600" b="1" i="0" u="none" strike="noStrike" cap="none" dirty="0">
                <a:solidFill>
                  <a:srgbClr val="E4097E"/>
                </a:solidFill>
                <a:latin typeface="Open Sans"/>
                <a:ea typeface="Open Sans"/>
                <a:cs typeface="Open Sans"/>
                <a:sym typeface="Open Sans"/>
              </a:rPr>
              <a:t>Question 8</a:t>
            </a:r>
            <a:endParaRPr sz="1800" dirty="0">
              <a:solidFill>
                <a:srgbClr val="E409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6;p2">
            <a:extLst>
              <a:ext uri="{FF2B5EF4-FFF2-40B4-BE49-F238E27FC236}">
                <a16:creationId xmlns:a16="http://schemas.microsoft.com/office/drawing/2014/main" id="{932AFECF-B03A-05B5-50F7-3DCCA5815904}"/>
              </a:ext>
            </a:extLst>
          </p:cNvPr>
          <p:cNvSpPr txBox="1"/>
          <p:nvPr/>
        </p:nvSpPr>
        <p:spPr>
          <a:xfrm>
            <a:off x="431800" y="1394204"/>
            <a:ext cx="8280400" cy="562144"/>
          </a:xfrm>
          <a:prstGeom prst="roundRect">
            <a:avLst>
              <a:gd name="adj" fmla="val 21263"/>
            </a:avLst>
          </a:prstGeom>
          <a:solidFill>
            <a:srgbClr val="EA92BA"/>
          </a:solidFill>
          <a:ln>
            <a:noFill/>
          </a:ln>
        </p:spPr>
        <p:txBody>
          <a:bodyPr spcFirstLastPara="1" wrap="square" lIns="91425" tIns="108000" rIns="91425" bIns="108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changes could be made to improve your communication skills?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39CA34-6742-188B-E2D2-B94FF87EA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905" y="4593761"/>
            <a:ext cx="3052642" cy="2153511"/>
          </a:xfrm>
          <a:prstGeom prst="rect">
            <a:avLst/>
          </a:prstGeom>
        </p:spPr>
      </p:pic>
      <p:sp>
        <p:nvSpPr>
          <p:cNvPr id="2" name="Google Shape;287;p34">
            <a:extLst>
              <a:ext uri="{FF2B5EF4-FFF2-40B4-BE49-F238E27FC236}">
                <a16:creationId xmlns:a16="http://schemas.microsoft.com/office/drawing/2014/main" id="{04426150-349B-9D5B-B2B0-5C9A6AC388F5}"/>
              </a:ext>
            </a:extLst>
          </p:cNvPr>
          <p:cNvSpPr txBox="1"/>
          <p:nvPr/>
        </p:nvSpPr>
        <p:spPr>
          <a:xfrm>
            <a:off x="431800" y="2144341"/>
            <a:ext cx="6559309" cy="421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Answers may include:</a:t>
            </a:r>
          </a:p>
          <a:p>
            <a:pPr marL="285750" marR="0" lvl="0" indent="-285750" algn="l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practise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active listening,</a:t>
            </a:r>
            <a:endParaRPr dirty="0"/>
          </a:p>
          <a:p>
            <a:pPr marL="285750" lvl="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show people that you are listening through body language or appropriate listening sounds and signals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before sending a text, email or any other form of digital communication, read through carefully and consider how another person might interpret what you are saying,</a:t>
            </a:r>
            <a:endParaRPr dirty="0"/>
          </a:p>
          <a:p>
            <a:pPr marL="285750" lvl="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practise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starting conversations verbally or with a safe person online,</a:t>
            </a:r>
          </a:p>
          <a:p>
            <a:pPr marL="285750" lvl="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eye movement and facial expressions that feel comfortable for you.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00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447A61CE-7DFD-87C6-656F-25922955F51C}"/>
              </a:ext>
            </a:extLst>
          </p:cNvPr>
          <p:cNvSpPr/>
          <p:nvPr/>
        </p:nvSpPr>
        <p:spPr>
          <a:xfrm>
            <a:off x="2511706" y="2636134"/>
            <a:ext cx="2384385" cy="1585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id="{AA602787-A6F7-5E0C-39BA-90C710F5F871}"/>
              </a:ext>
            </a:extLst>
          </p:cNvPr>
          <p:cNvSpPr/>
          <p:nvPr/>
        </p:nvSpPr>
        <p:spPr>
          <a:xfrm>
            <a:off x="4913648" y="3350183"/>
            <a:ext cx="1510301" cy="680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5;g327d3796a0c_0_0">
            <a:extLst>
              <a:ext uri="{FF2B5EF4-FFF2-40B4-BE49-F238E27FC236}">
                <a16:creationId xmlns:a16="http://schemas.microsoft.com/office/drawing/2014/main" id="{1A09321A-BCA1-0EE4-E1D0-8CB9D5CD3A31}"/>
              </a:ext>
            </a:extLst>
          </p:cNvPr>
          <p:cNvSpPr txBox="1"/>
          <p:nvPr/>
        </p:nvSpPr>
        <p:spPr>
          <a:xfrm>
            <a:off x="395300" y="1376375"/>
            <a:ext cx="8316900" cy="77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RSE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lang="en-US" sz="1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Day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 is celebrated on the last Thursday of June each year. This year, it is held on 26th June 2025 and the theme is:</a:t>
            </a:r>
            <a:endParaRPr dirty="0"/>
          </a:p>
        </p:txBody>
      </p:sp>
      <p:sp>
        <p:nvSpPr>
          <p:cNvPr id="3" name="Google Shape;96;g327d3796a0c_0_0">
            <a:extLst>
              <a:ext uri="{FF2B5EF4-FFF2-40B4-BE49-F238E27FC236}">
                <a16:creationId xmlns:a16="http://schemas.microsoft.com/office/drawing/2014/main" id="{3E13A4EF-5FD5-F99E-FA89-3DCCB3772BE0}"/>
              </a:ext>
            </a:extLst>
          </p:cNvPr>
          <p:cNvSpPr txBox="1"/>
          <p:nvPr/>
        </p:nvSpPr>
        <p:spPr>
          <a:xfrm>
            <a:off x="0" y="622042"/>
            <a:ext cx="91440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3600"/>
              <a:buFont typeface="Open Sans"/>
              <a:buNone/>
            </a:pPr>
            <a:r>
              <a:rPr lang="en-US" sz="3600" b="1" dirty="0">
                <a:solidFill>
                  <a:srgbClr val="008FB4"/>
                </a:solidFill>
                <a:latin typeface="Open Sans"/>
                <a:ea typeface="Open Sans"/>
                <a:cs typeface="Open Sans"/>
                <a:sym typeface="Open Sans"/>
              </a:rPr>
              <a:t>RSE Day</a:t>
            </a:r>
            <a:endParaRPr sz="1800" dirty="0">
              <a:solidFill>
                <a:srgbClr val="008F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E87DF2-62BC-6D69-D25B-FDE29194D604}"/>
              </a:ext>
            </a:extLst>
          </p:cNvPr>
          <p:cNvSpPr txBox="1"/>
          <p:nvPr/>
        </p:nvSpPr>
        <p:spPr>
          <a:xfrm>
            <a:off x="4921168" y="2020105"/>
            <a:ext cx="3764829" cy="748783"/>
          </a:xfrm>
          <a:prstGeom prst="wedgeEllipseCallout">
            <a:avLst>
              <a:gd name="adj1" fmla="val -64948"/>
              <a:gd name="adj2" fmla="val 137230"/>
            </a:avLst>
          </a:prstGeom>
          <a:solidFill>
            <a:srgbClr val="008FB4"/>
          </a:solidFill>
          <a:ln>
            <a:noFill/>
          </a:ln>
        </p:spPr>
        <p:txBody>
          <a:bodyPr wrap="square" tIns="108000" bIns="10800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Communicate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8D45C9-F9C4-0D7B-9579-0D6B74801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96" y="2153737"/>
            <a:ext cx="4865058" cy="45074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452A53-04E2-98E4-81F3-4F2501DA2C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11" y="4537275"/>
            <a:ext cx="3756942" cy="229945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C8D655A-1F89-4103-5BBF-AC9881738F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4" t="35273"/>
          <a:stretch/>
        </p:blipFill>
        <p:spPr>
          <a:xfrm>
            <a:off x="5091275" y="3756670"/>
            <a:ext cx="3764829" cy="2811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F5E43A-06FF-5C22-5825-BCD12A50E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5;p2">
            <a:extLst>
              <a:ext uri="{FF2B5EF4-FFF2-40B4-BE49-F238E27FC236}">
                <a16:creationId xmlns:a16="http://schemas.microsoft.com/office/drawing/2014/main" id="{971AC934-C1F9-9A8F-6469-FA04E8EEF050}"/>
              </a:ext>
            </a:extLst>
          </p:cNvPr>
          <p:cNvSpPr txBox="1"/>
          <p:nvPr/>
        </p:nvSpPr>
        <p:spPr>
          <a:xfrm>
            <a:off x="0" y="622042"/>
            <a:ext cx="9144000" cy="62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3600"/>
              <a:buFont typeface="Open Sans"/>
              <a:buNone/>
            </a:pPr>
            <a:r>
              <a:rPr lang="en-US" sz="3600" b="1" i="0" u="none" strike="noStrike" cap="none" dirty="0">
                <a:solidFill>
                  <a:srgbClr val="008FB4"/>
                </a:solidFill>
                <a:latin typeface="Open Sans"/>
                <a:ea typeface="Open Sans"/>
                <a:cs typeface="Open Sans"/>
                <a:sym typeface="Open Sans"/>
              </a:rPr>
              <a:t>Question 1</a:t>
            </a:r>
            <a:endParaRPr sz="1800" dirty="0">
              <a:solidFill>
                <a:srgbClr val="008F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6;p2">
            <a:extLst>
              <a:ext uri="{FF2B5EF4-FFF2-40B4-BE49-F238E27FC236}">
                <a16:creationId xmlns:a16="http://schemas.microsoft.com/office/drawing/2014/main" id="{F8F7B7E1-3059-6E33-0A80-AF4AF70D5EB6}"/>
              </a:ext>
            </a:extLst>
          </p:cNvPr>
          <p:cNvSpPr txBox="1"/>
          <p:nvPr/>
        </p:nvSpPr>
        <p:spPr>
          <a:xfrm>
            <a:off x="408856" y="1394204"/>
            <a:ext cx="8303344" cy="504108"/>
          </a:xfrm>
          <a:prstGeom prst="roundRect">
            <a:avLst>
              <a:gd name="adj" fmla="val 28603"/>
            </a:avLst>
          </a:prstGeom>
          <a:solidFill>
            <a:srgbClr val="8DCEEB"/>
          </a:solidFill>
          <a:ln>
            <a:noFill/>
          </a:ln>
        </p:spPr>
        <p:txBody>
          <a:bodyPr spcFirstLastPara="1" wrap="square" lIns="91425" tIns="72000" rIns="91425" bIns="72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Match the following types of communication to the correct example.</a:t>
            </a:r>
            <a:endParaRPr sz="18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07;p2">
            <a:extLst>
              <a:ext uri="{FF2B5EF4-FFF2-40B4-BE49-F238E27FC236}">
                <a16:creationId xmlns:a16="http://schemas.microsoft.com/office/drawing/2014/main" id="{E92EED6B-9144-8AAD-280D-564E96663EED}"/>
              </a:ext>
            </a:extLst>
          </p:cNvPr>
          <p:cNvSpPr/>
          <p:nvPr/>
        </p:nvSpPr>
        <p:spPr>
          <a:xfrm>
            <a:off x="431800" y="2084713"/>
            <a:ext cx="1466285" cy="644833"/>
          </a:xfrm>
          <a:prstGeom prst="roundRect">
            <a:avLst>
              <a:gd name="adj" fmla="val 18558"/>
            </a:avLst>
          </a:prstGeom>
          <a:solidFill>
            <a:srgbClr val="70C1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imes New Roman"/>
              </a:rPr>
              <a:t>digital</a:t>
            </a:r>
            <a:endParaRPr sz="2000" b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imes New Roman"/>
            </a:endParaRPr>
          </a:p>
        </p:txBody>
      </p:sp>
      <p:sp>
        <p:nvSpPr>
          <p:cNvPr id="15" name="Google Shape;111;p2">
            <a:extLst>
              <a:ext uri="{FF2B5EF4-FFF2-40B4-BE49-F238E27FC236}">
                <a16:creationId xmlns:a16="http://schemas.microsoft.com/office/drawing/2014/main" id="{0C197080-D2DA-DEF9-7527-20ED9CD1D12A}"/>
              </a:ext>
            </a:extLst>
          </p:cNvPr>
          <p:cNvSpPr txBox="1"/>
          <p:nvPr/>
        </p:nvSpPr>
        <p:spPr>
          <a:xfrm>
            <a:off x="2091664" y="2955038"/>
            <a:ext cx="5148060" cy="547779"/>
          </a:xfrm>
          <a:prstGeom prst="roundRect">
            <a:avLst>
              <a:gd name="adj" fmla="val 23344"/>
            </a:avLst>
          </a:prstGeom>
          <a:solidFill>
            <a:srgbClr val="BDE488"/>
          </a:solidFill>
          <a:ln>
            <a:noFill/>
          </a:ln>
        </p:spPr>
        <p:txBody>
          <a:bodyPr spcFirstLastPara="1" wrap="square" lIns="91425" tIns="108000" rIns="91425" bIns="10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using a pen and notebook to keep a diary</a:t>
            </a:r>
            <a:endParaRPr sz="18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" name="Google Shape;115;p2">
            <a:extLst>
              <a:ext uri="{FF2B5EF4-FFF2-40B4-BE49-F238E27FC236}">
                <a16:creationId xmlns:a16="http://schemas.microsoft.com/office/drawing/2014/main" id="{F32E51A1-F801-3C3B-6F7C-267DE00B7F3A}"/>
              </a:ext>
            </a:extLst>
          </p:cNvPr>
          <p:cNvSpPr txBox="1"/>
          <p:nvPr/>
        </p:nvSpPr>
        <p:spPr>
          <a:xfrm>
            <a:off x="2067729" y="3702747"/>
            <a:ext cx="5148225" cy="547779"/>
          </a:xfrm>
          <a:prstGeom prst="roundRect">
            <a:avLst>
              <a:gd name="adj" fmla="val 23344"/>
            </a:avLst>
          </a:prstGeom>
          <a:solidFill>
            <a:srgbClr val="BDE488"/>
          </a:solidFill>
          <a:ln>
            <a:noFill/>
          </a:ln>
        </p:spPr>
        <p:txBody>
          <a:bodyPr spcFirstLastPara="1" wrap="square" lIns="91425" tIns="108000" rIns="91425" bIns="10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talking to a friend</a:t>
            </a: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" name="Google Shape;116;p2">
            <a:extLst>
              <a:ext uri="{FF2B5EF4-FFF2-40B4-BE49-F238E27FC236}">
                <a16:creationId xmlns:a16="http://schemas.microsoft.com/office/drawing/2014/main" id="{4B02596B-DF20-0054-30CC-157B07B345FC}"/>
              </a:ext>
            </a:extLst>
          </p:cNvPr>
          <p:cNvSpPr txBox="1"/>
          <p:nvPr/>
        </p:nvSpPr>
        <p:spPr>
          <a:xfrm>
            <a:off x="2067729" y="4420051"/>
            <a:ext cx="5148224" cy="547779"/>
          </a:xfrm>
          <a:prstGeom prst="roundRect">
            <a:avLst>
              <a:gd name="adj" fmla="val 23344"/>
            </a:avLst>
          </a:prstGeom>
          <a:solidFill>
            <a:srgbClr val="BDE488"/>
          </a:solidFill>
          <a:ln>
            <a:noFill/>
          </a:ln>
        </p:spPr>
        <p:txBody>
          <a:bodyPr spcFirstLastPara="1" wrap="square" lIns="91425" tIns="108000" rIns="91425" bIns="10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sending a text message</a:t>
            </a: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" name="Google Shape;117;p2">
            <a:extLst>
              <a:ext uri="{FF2B5EF4-FFF2-40B4-BE49-F238E27FC236}">
                <a16:creationId xmlns:a16="http://schemas.microsoft.com/office/drawing/2014/main" id="{D4DDA41F-BA60-CA23-E21E-F0625AC8EEB2}"/>
              </a:ext>
            </a:extLst>
          </p:cNvPr>
          <p:cNvSpPr txBox="1"/>
          <p:nvPr/>
        </p:nvSpPr>
        <p:spPr>
          <a:xfrm>
            <a:off x="2059165" y="5144331"/>
            <a:ext cx="5148060" cy="547779"/>
          </a:xfrm>
          <a:prstGeom prst="roundRect">
            <a:avLst>
              <a:gd name="adj" fmla="val 23344"/>
            </a:avLst>
          </a:prstGeom>
          <a:solidFill>
            <a:srgbClr val="BDE488"/>
          </a:solidFill>
          <a:ln>
            <a:noFill/>
          </a:ln>
        </p:spPr>
        <p:txBody>
          <a:bodyPr spcFirstLastPara="1" wrap="square" lIns="91425" tIns="108000" rIns="91425" bIns="10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being aware of body language </a:t>
            </a:r>
            <a:endParaRPr sz="18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" name="Google Shape;118;p2">
            <a:extLst>
              <a:ext uri="{FF2B5EF4-FFF2-40B4-BE49-F238E27FC236}">
                <a16:creationId xmlns:a16="http://schemas.microsoft.com/office/drawing/2014/main" id="{924084BA-CA3E-546C-62D1-F42F017EF1E2}"/>
              </a:ext>
            </a:extLst>
          </p:cNvPr>
          <p:cNvSpPr txBox="1"/>
          <p:nvPr/>
        </p:nvSpPr>
        <p:spPr>
          <a:xfrm>
            <a:off x="2067729" y="5877655"/>
            <a:ext cx="5148060" cy="547779"/>
          </a:xfrm>
          <a:prstGeom prst="roundRect">
            <a:avLst>
              <a:gd name="adj" fmla="val 23344"/>
            </a:avLst>
          </a:prstGeom>
          <a:solidFill>
            <a:srgbClr val="BDE488"/>
          </a:solidFill>
          <a:ln>
            <a:noFill/>
          </a:ln>
        </p:spPr>
        <p:txBody>
          <a:bodyPr spcFirstLastPara="1" wrap="square" lIns="91425" tIns="108000" rIns="91425" bIns="108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creating a piece of artwork for a display</a:t>
            </a: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" name="Google Shape;107;p2">
            <a:extLst>
              <a:ext uri="{FF2B5EF4-FFF2-40B4-BE49-F238E27FC236}">
                <a16:creationId xmlns:a16="http://schemas.microsoft.com/office/drawing/2014/main" id="{B3394B6D-1F31-4B84-A160-2369576D7245}"/>
              </a:ext>
            </a:extLst>
          </p:cNvPr>
          <p:cNvSpPr/>
          <p:nvPr/>
        </p:nvSpPr>
        <p:spPr>
          <a:xfrm>
            <a:off x="2067729" y="2086545"/>
            <a:ext cx="1720040" cy="644833"/>
          </a:xfrm>
          <a:prstGeom prst="roundRect">
            <a:avLst>
              <a:gd name="adj" fmla="val 18558"/>
            </a:avLst>
          </a:prstGeom>
          <a:solidFill>
            <a:srgbClr val="70C1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imes New Roman"/>
              </a:rPr>
              <a:t>non-verbal</a:t>
            </a:r>
            <a:endParaRPr sz="2000" b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imes New Roman"/>
            </a:endParaRPr>
          </a:p>
        </p:txBody>
      </p:sp>
      <p:sp>
        <p:nvSpPr>
          <p:cNvPr id="24" name="Google Shape;107;p2">
            <a:extLst>
              <a:ext uri="{FF2B5EF4-FFF2-40B4-BE49-F238E27FC236}">
                <a16:creationId xmlns:a16="http://schemas.microsoft.com/office/drawing/2014/main" id="{45C25EAB-3F89-A195-DF1B-BC1665C865F4}"/>
              </a:ext>
            </a:extLst>
          </p:cNvPr>
          <p:cNvSpPr/>
          <p:nvPr/>
        </p:nvSpPr>
        <p:spPr>
          <a:xfrm>
            <a:off x="3969378" y="2084712"/>
            <a:ext cx="1466285" cy="644833"/>
          </a:xfrm>
          <a:prstGeom prst="roundRect">
            <a:avLst>
              <a:gd name="adj" fmla="val 18558"/>
            </a:avLst>
          </a:prstGeom>
          <a:solidFill>
            <a:srgbClr val="70C1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imes New Roman"/>
              </a:rPr>
              <a:t>verbal</a:t>
            </a:r>
            <a:endParaRPr sz="2000" b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imes New Roman"/>
            </a:endParaRPr>
          </a:p>
        </p:txBody>
      </p:sp>
      <p:sp>
        <p:nvSpPr>
          <p:cNvPr id="25" name="Google Shape;107;p2">
            <a:extLst>
              <a:ext uri="{FF2B5EF4-FFF2-40B4-BE49-F238E27FC236}">
                <a16:creationId xmlns:a16="http://schemas.microsoft.com/office/drawing/2014/main" id="{3FF49512-DFF7-2ED4-F44D-8303A4C2CC32}"/>
              </a:ext>
            </a:extLst>
          </p:cNvPr>
          <p:cNvSpPr/>
          <p:nvPr/>
        </p:nvSpPr>
        <p:spPr>
          <a:xfrm>
            <a:off x="5617272" y="2086498"/>
            <a:ext cx="1466285" cy="644833"/>
          </a:xfrm>
          <a:prstGeom prst="roundRect">
            <a:avLst>
              <a:gd name="adj" fmla="val 18558"/>
            </a:avLst>
          </a:prstGeom>
          <a:solidFill>
            <a:srgbClr val="70C1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imes New Roman"/>
              </a:rPr>
              <a:t>visual</a:t>
            </a:r>
            <a:endParaRPr sz="2000" b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imes New Roman"/>
            </a:endParaRPr>
          </a:p>
        </p:txBody>
      </p:sp>
      <p:sp>
        <p:nvSpPr>
          <p:cNvPr id="26" name="Google Shape;107;p2">
            <a:extLst>
              <a:ext uri="{FF2B5EF4-FFF2-40B4-BE49-F238E27FC236}">
                <a16:creationId xmlns:a16="http://schemas.microsoft.com/office/drawing/2014/main" id="{F0B4926D-598D-3B59-5251-AEB06A6FE199}"/>
              </a:ext>
            </a:extLst>
          </p:cNvPr>
          <p:cNvSpPr/>
          <p:nvPr/>
        </p:nvSpPr>
        <p:spPr>
          <a:xfrm>
            <a:off x="7245915" y="2098242"/>
            <a:ext cx="1466285" cy="644833"/>
          </a:xfrm>
          <a:prstGeom prst="roundRect">
            <a:avLst>
              <a:gd name="adj" fmla="val 18558"/>
            </a:avLst>
          </a:prstGeom>
          <a:solidFill>
            <a:srgbClr val="70C1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imes New Roman"/>
              </a:rPr>
              <a:t>written</a:t>
            </a:r>
            <a:endParaRPr sz="2000" b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709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D67423-0C63-497D-6E0C-893BB119C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5;p2">
            <a:extLst>
              <a:ext uri="{FF2B5EF4-FFF2-40B4-BE49-F238E27FC236}">
                <a16:creationId xmlns:a16="http://schemas.microsoft.com/office/drawing/2014/main" id="{8E087135-C158-724A-0191-B6F959A4E185}"/>
              </a:ext>
            </a:extLst>
          </p:cNvPr>
          <p:cNvSpPr txBox="1"/>
          <p:nvPr/>
        </p:nvSpPr>
        <p:spPr>
          <a:xfrm>
            <a:off x="0" y="622042"/>
            <a:ext cx="9144000" cy="62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3600"/>
              <a:buFont typeface="Open Sans"/>
              <a:buNone/>
            </a:pPr>
            <a:r>
              <a:rPr lang="en-US" sz="3600" b="1" i="0" u="none" strike="noStrike" cap="none" dirty="0">
                <a:solidFill>
                  <a:srgbClr val="008FB4"/>
                </a:solidFill>
                <a:latin typeface="Open Sans"/>
                <a:ea typeface="Open Sans"/>
                <a:cs typeface="Open Sans"/>
                <a:sym typeface="Open Sans"/>
              </a:rPr>
              <a:t>Question 2</a:t>
            </a:r>
            <a:endParaRPr sz="1800" dirty="0">
              <a:solidFill>
                <a:srgbClr val="008F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6;p2">
            <a:extLst>
              <a:ext uri="{FF2B5EF4-FFF2-40B4-BE49-F238E27FC236}">
                <a16:creationId xmlns:a16="http://schemas.microsoft.com/office/drawing/2014/main" id="{2520B831-9040-E023-2776-9B2F633CF2BA}"/>
              </a:ext>
            </a:extLst>
          </p:cNvPr>
          <p:cNvSpPr txBox="1"/>
          <p:nvPr/>
        </p:nvSpPr>
        <p:spPr>
          <a:xfrm>
            <a:off x="408856" y="1394204"/>
            <a:ext cx="8303344" cy="527218"/>
          </a:xfrm>
          <a:prstGeom prst="roundRect">
            <a:avLst>
              <a:gd name="adj" fmla="val 28603"/>
            </a:avLst>
          </a:prstGeom>
          <a:solidFill>
            <a:srgbClr val="8DCEEB"/>
          </a:solidFill>
          <a:ln>
            <a:noFill/>
          </a:ln>
        </p:spPr>
        <p:txBody>
          <a:bodyPr spcFirstLastPara="1" wrap="square" lIns="91425" tIns="72000" rIns="91425" bIns="720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is digital communication?</a:t>
            </a:r>
            <a:endParaRPr lang="en-US" sz="18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26;p3">
            <a:extLst>
              <a:ext uri="{FF2B5EF4-FFF2-40B4-BE49-F238E27FC236}">
                <a16:creationId xmlns:a16="http://schemas.microsoft.com/office/drawing/2014/main" id="{31F4A482-99CB-8FCA-20E9-578C90A658DD}"/>
              </a:ext>
            </a:extLst>
          </p:cNvPr>
          <p:cNvSpPr/>
          <p:nvPr/>
        </p:nvSpPr>
        <p:spPr>
          <a:xfrm>
            <a:off x="431800" y="2317281"/>
            <a:ext cx="3669792" cy="1221285"/>
          </a:xfrm>
          <a:prstGeom prst="roundRect">
            <a:avLst/>
          </a:prstGeom>
          <a:solidFill>
            <a:srgbClr val="BDE488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speaking as if you were an AI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Google Shape;127;p3">
            <a:extLst>
              <a:ext uri="{FF2B5EF4-FFF2-40B4-BE49-F238E27FC236}">
                <a16:creationId xmlns:a16="http://schemas.microsoft.com/office/drawing/2014/main" id="{8C96AF76-4319-7EC1-F885-D13527CB29F7}"/>
              </a:ext>
            </a:extLst>
          </p:cNvPr>
          <p:cNvSpPr/>
          <p:nvPr/>
        </p:nvSpPr>
        <p:spPr>
          <a:xfrm>
            <a:off x="5042408" y="2318082"/>
            <a:ext cx="3669792" cy="1221285"/>
          </a:xfrm>
          <a:prstGeom prst="roundRect">
            <a:avLst/>
          </a:prstGeom>
          <a:solidFill>
            <a:srgbClr val="BDE488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using hand gestures to highlight your point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Google Shape;128;p3">
            <a:extLst>
              <a:ext uri="{FF2B5EF4-FFF2-40B4-BE49-F238E27FC236}">
                <a16:creationId xmlns:a16="http://schemas.microsoft.com/office/drawing/2014/main" id="{F3E53675-017A-6BC3-92C1-CDAFEE19CDB7}"/>
              </a:ext>
            </a:extLst>
          </p:cNvPr>
          <p:cNvSpPr/>
          <p:nvPr/>
        </p:nvSpPr>
        <p:spPr>
          <a:xfrm>
            <a:off x="431800" y="3814010"/>
            <a:ext cx="3669792" cy="1221285"/>
          </a:xfrm>
          <a:prstGeom prst="roundRect">
            <a:avLst/>
          </a:prstGeom>
          <a:solidFill>
            <a:srgbClr val="BDE488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writing in a physical diary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Google Shape;129;p3">
            <a:extLst>
              <a:ext uri="{FF2B5EF4-FFF2-40B4-BE49-F238E27FC236}">
                <a16:creationId xmlns:a16="http://schemas.microsoft.com/office/drawing/2014/main" id="{76DA5687-4937-B3C0-E3A6-FD5DD68521D2}"/>
              </a:ext>
            </a:extLst>
          </p:cNvPr>
          <p:cNvSpPr/>
          <p:nvPr/>
        </p:nvSpPr>
        <p:spPr>
          <a:xfrm>
            <a:off x="5042408" y="3814811"/>
            <a:ext cx="3669792" cy="1221285"/>
          </a:xfrm>
          <a:prstGeom prst="roundRect">
            <a:avLst/>
          </a:prstGeom>
          <a:solidFill>
            <a:srgbClr val="BDE488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communicating using technology such as emails, social media and text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1448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68612C-0F45-5301-1AFB-631FA53E7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5;p2">
            <a:extLst>
              <a:ext uri="{FF2B5EF4-FFF2-40B4-BE49-F238E27FC236}">
                <a16:creationId xmlns:a16="http://schemas.microsoft.com/office/drawing/2014/main" id="{12C55369-07EF-D581-DAE5-90CD62126389}"/>
              </a:ext>
            </a:extLst>
          </p:cNvPr>
          <p:cNvSpPr txBox="1"/>
          <p:nvPr/>
        </p:nvSpPr>
        <p:spPr>
          <a:xfrm>
            <a:off x="0" y="622042"/>
            <a:ext cx="9144000" cy="62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3600"/>
              <a:buFont typeface="Open Sans"/>
              <a:buNone/>
            </a:pPr>
            <a:r>
              <a:rPr lang="en-US" sz="3600" b="1" i="0" u="none" strike="noStrike" cap="none" dirty="0">
                <a:solidFill>
                  <a:srgbClr val="008FB4"/>
                </a:solidFill>
                <a:latin typeface="Open Sans"/>
                <a:ea typeface="Open Sans"/>
                <a:cs typeface="Open Sans"/>
                <a:sym typeface="Open Sans"/>
              </a:rPr>
              <a:t>Question 3</a:t>
            </a:r>
            <a:endParaRPr sz="1800" dirty="0">
              <a:solidFill>
                <a:srgbClr val="008F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6;p2">
            <a:extLst>
              <a:ext uri="{FF2B5EF4-FFF2-40B4-BE49-F238E27FC236}">
                <a16:creationId xmlns:a16="http://schemas.microsoft.com/office/drawing/2014/main" id="{F3E312C6-22C6-409A-6130-3EDE6F216D8C}"/>
              </a:ext>
            </a:extLst>
          </p:cNvPr>
          <p:cNvSpPr txBox="1"/>
          <p:nvPr/>
        </p:nvSpPr>
        <p:spPr>
          <a:xfrm>
            <a:off x="408856" y="1394204"/>
            <a:ext cx="8303344" cy="1253105"/>
          </a:xfrm>
          <a:prstGeom prst="roundRect">
            <a:avLst>
              <a:gd name="adj" fmla="val 15990"/>
            </a:avLst>
          </a:prstGeom>
          <a:solidFill>
            <a:srgbClr val="8DCEEB"/>
          </a:solidFill>
          <a:ln>
            <a:noFill/>
          </a:ln>
        </p:spPr>
        <p:txBody>
          <a:bodyPr spcFirstLastPara="1" wrap="square" lIns="91425" tIns="72000" rIns="91425" bIns="720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Communication isn’t just about sharing information or messages; it is also about receiving these. </a:t>
            </a:r>
            <a:endParaRPr lang="en-US"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Which of these options best describes active listening?</a:t>
            </a:r>
            <a:endParaRPr lang="en-US"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26;p3">
            <a:extLst>
              <a:ext uri="{FF2B5EF4-FFF2-40B4-BE49-F238E27FC236}">
                <a16:creationId xmlns:a16="http://schemas.microsoft.com/office/drawing/2014/main" id="{58EAF28C-3853-152B-14B3-8CDA4CC13936}"/>
              </a:ext>
            </a:extLst>
          </p:cNvPr>
          <p:cNvSpPr/>
          <p:nvPr/>
        </p:nvSpPr>
        <p:spPr>
          <a:xfrm>
            <a:off x="431800" y="3026795"/>
            <a:ext cx="3669792" cy="1221285"/>
          </a:xfrm>
          <a:prstGeom prst="roundRect">
            <a:avLst/>
          </a:prstGeom>
          <a:solidFill>
            <a:srgbClr val="BDE488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thinking about what you want to say whilst a person is talking </a:t>
            </a:r>
          </a:p>
        </p:txBody>
      </p:sp>
      <p:sp>
        <p:nvSpPr>
          <p:cNvPr id="3" name="Google Shape;127;p3">
            <a:extLst>
              <a:ext uri="{FF2B5EF4-FFF2-40B4-BE49-F238E27FC236}">
                <a16:creationId xmlns:a16="http://schemas.microsoft.com/office/drawing/2014/main" id="{8966E0A7-D02D-AE6B-6EAA-5582CB973C43}"/>
              </a:ext>
            </a:extLst>
          </p:cNvPr>
          <p:cNvSpPr/>
          <p:nvPr/>
        </p:nvSpPr>
        <p:spPr>
          <a:xfrm>
            <a:off x="5042408" y="3027596"/>
            <a:ext cx="3669792" cy="1221285"/>
          </a:xfrm>
          <a:prstGeom prst="roundRect">
            <a:avLst/>
          </a:prstGeom>
          <a:solidFill>
            <a:srgbClr val="BDE488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ignoring distractions and focusing fully on the person communicating</a:t>
            </a:r>
          </a:p>
        </p:txBody>
      </p:sp>
      <p:sp>
        <p:nvSpPr>
          <p:cNvPr id="4" name="Google Shape;128;p3">
            <a:extLst>
              <a:ext uri="{FF2B5EF4-FFF2-40B4-BE49-F238E27FC236}">
                <a16:creationId xmlns:a16="http://schemas.microsoft.com/office/drawing/2014/main" id="{F598CE1C-4EB7-0088-47FC-7D85D1F63661}"/>
              </a:ext>
            </a:extLst>
          </p:cNvPr>
          <p:cNvSpPr/>
          <p:nvPr/>
        </p:nvSpPr>
        <p:spPr>
          <a:xfrm>
            <a:off x="431800" y="4523524"/>
            <a:ext cx="3669792" cy="1221285"/>
          </a:xfrm>
          <a:prstGeom prst="roundRect">
            <a:avLst/>
          </a:prstGeom>
          <a:solidFill>
            <a:srgbClr val="BDE488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talking over the person who is communicating</a:t>
            </a:r>
          </a:p>
        </p:txBody>
      </p:sp>
      <p:sp>
        <p:nvSpPr>
          <p:cNvPr id="5" name="Google Shape;129;p3">
            <a:extLst>
              <a:ext uri="{FF2B5EF4-FFF2-40B4-BE49-F238E27FC236}">
                <a16:creationId xmlns:a16="http://schemas.microsoft.com/office/drawing/2014/main" id="{93CC9B3C-EFAD-5673-F8AE-5AAE2AFBF962}"/>
              </a:ext>
            </a:extLst>
          </p:cNvPr>
          <p:cNvSpPr/>
          <p:nvPr/>
        </p:nvSpPr>
        <p:spPr>
          <a:xfrm>
            <a:off x="5042408" y="4524325"/>
            <a:ext cx="3669792" cy="1221285"/>
          </a:xfrm>
          <a:prstGeom prst="roundRect">
            <a:avLst/>
          </a:prstGeom>
          <a:solidFill>
            <a:srgbClr val="BDE488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being quiet while someone else is communicating</a:t>
            </a:r>
          </a:p>
        </p:txBody>
      </p:sp>
    </p:spTree>
    <p:extLst>
      <p:ext uri="{BB962C8B-B14F-4D97-AF65-F5344CB8AC3E}">
        <p14:creationId xmlns:p14="http://schemas.microsoft.com/office/powerpoint/2010/main" val="33270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743382-93C4-80E0-36C4-D080DF864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5;p2">
            <a:extLst>
              <a:ext uri="{FF2B5EF4-FFF2-40B4-BE49-F238E27FC236}">
                <a16:creationId xmlns:a16="http://schemas.microsoft.com/office/drawing/2014/main" id="{12B7B3B5-86C2-A0F7-7862-53079378DEE1}"/>
              </a:ext>
            </a:extLst>
          </p:cNvPr>
          <p:cNvSpPr txBox="1"/>
          <p:nvPr/>
        </p:nvSpPr>
        <p:spPr>
          <a:xfrm>
            <a:off x="0" y="622042"/>
            <a:ext cx="9144000" cy="62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3600"/>
              <a:buFont typeface="Open Sans"/>
              <a:buNone/>
            </a:pPr>
            <a:r>
              <a:rPr lang="en-US" sz="3600" b="1" i="0" u="none" strike="noStrike" cap="none" dirty="0">
                <a:solidFill>
                  <a:srgbClr val="008FB4"/>
                </a:solidFill>
                <a:latin typeface="Open Sans"/>
                <a:ea typeface="Open Sans"/>
                <a:cs typeface="Open Sans"/>
                <a:sym typeface="Open Sans"/>
              </a:rPr>
              <a:t>Question 4</a:t>
            </a:r>
            <a:endParaRPr sz="1800" dirty="0">
              <a:solidFill>
                <a:srgbClr val="008F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6;p2">
            <a:extLst>
              <a:ext uri="{FF2B5EF4-FFF2-40B4-BE49-F238E27FC236}">
                <a16:creationId xmlns:a16="http://schemas.microsoft.com/office/drawing/2014/main" id="{F195DED0-B188-9326-577C-771AA56AA3E9}"/>
              </a:ext>
            </a:extLst>
          </p:cNvPr>
          <p:cNvSpPr txBox="1"/>
          <p:nvPr/>
        </p:nvSpPr>
        <p:spPr>
          <a:xfrm>
            <a:off x="408856" y="1394204"/>
            <a:ext cx="8303344" cy="564228"/>
          </a:xfrm>
          <a:prstGeom prst="roundRect">
            <a:avLst>
              <a:gd name="adj" fmla="val 15990"/>
            </a:avLst>
          </a:prstGeom>
          <a:solidFill>
            <a:srgbClr val="8DCEEB"/>
          </a:solidFill>
          <a:ln>
            <a:noFill/>
          </a:ln>
        </p:spPr>
        <p:txBody>
          <a:bodyPr spcFirstLastPara="1" wrap="square" lIns="91425" tIns="108000" rIns="91425" bIns="1080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is the best way to respond to someone who is upset?</a:t>
            </a:r>
            <a:endParaRPr lang="en-US" sz="18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26;p3">
            <a:extLst>
              <a:ext uri="{FF2B5EF4-FFF2-40B4-BE49-F238E27FC236}">
                <a16:creationId xmlns:a16="http://schemas.microsoft.com/office/drawing/2014/main" id="{1A7FBF5D-9B1B-18FA-D5AA-FA545F249287}"/>
              </a:ext>
            </a:extLst>
          </p:cNvPr>
          <p:cNvSpPr/>
          <p:nvPr/>
        </p:nvSpPr>
        <p:spPr>
          <a:xfrm>
            <a:off x="433240" y="2368427"/>
            <a:ext cx="3669792" cy="1597839"/>
          </a:xfrm>
          <a:prstGeom prst="roundRect">
            <a:avLst/>
          </a:prstGeom>
          <a:solidFill>
            <a:srgbClr val="BDE488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talk about it to someone else</a:t>
            </a:r>
          </a:p>
        </p:txBody>
      </p:sp>
      <p:sp>
        <p:nvSpPr>
          <p:cNvPr id="3" name="Google Shape;127;p3">
            <a:extLst>
              <a:ext uri="{FF2B5EF4-FFF2-40B4-BE49-F238E27FC236}">
                <a16:creationId xmlns:a16="http://schemas.microsoft.com/office/drawing/2014/main" id="{456B15D3-FF92-79EF-6F59-DD738CA6FD4B}"/>
              </a:ext>
            </a:extLst>
          </p:cNvPr>
          <p:cNvSpPr/>
          <p:nvPr/>
        </p:nvSpPr>
        <p:spPr>
          <a:xfrm>
            <a:off x="5043848" y="2369228"/>
            <a:ext cx="3669792" cy="1597839"/>
          </a:xfrm>
          <a:prstGeom prst="roundRect">
            <a:avLst/>
          </a:prstGeom>
          <a:solidFill>
            <a:srgbClr val="BDE488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ignore them</a:t>
            </a:r>
          </a:p>
        </p:txBody>
      </p:sp>
      <p:sp>
        <p:nvSpPr>
          <p:cNvPr id="4" name="Google Shape;128;p3">
            <a:extLst>
              <a:ext uri="{FF2B5EF4-FFF2-40B4-BE49-F238E27FC236}">
                <a16:creationId xmlns:a16="http://schemas.microsoft.com/office/drawing/2014/main" id="{7B3C24C6-7DF3-66FC-3AE5-98D5082A26C7}"/>
              </a:ext>
            </a:extLst>
          </p:cNvPr>
          <p:cNvSpPr/>
          <p:nvPr/>
        </p:nvSpPr>
        <p:spPr>
          <a:xfrm>
            <a:off x="433240" y="4293018"/>
            <a:ext cx="3669792" cy="1597839"/>
          </a:xfrm>
          <a:prstGeom prst="roundRect">
            <a:avLst/>
          </a:prstGeom>
          <a:solidFill>
            <a:srgbClr val="BDE488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listen to the person, show empathy and ask if there is anything that you can do to support them</a:t>
            </a:r>
          </a:p>
        </p:txBody>
      </p:sp>
      <p:sp>
        <p:nvSpPr>
          <p:cNvPr id="5" name="Google Shape;129;p3">
            <a:extLst>
              <a:ext uri="{FF2B5EF4-FFF2-40B4-BE49-F238E27FC236}">
                <a16:creationId xmlns:a16="http://schemas.microsoft.com/office/drawing/2014/main" id="{844F0B98-C92D-AEC3-56A8-DFED686FDB6D}"/>
              </a:ext>
            </a:extLst>
          </p:cNvPr>
          <p:cNvSpPr/>
          <p:nvPr/>
        </p:nvSpPr>
        <p:spPr>
          <a:xfrm>
            <a:off x="5043848" y="4293819"/>
            <a:ext cx="3669792" cy="1597839"/>
          </a:xfrm>
          <a:prstGeom prst="roundRect">
            <a:avLst/>
          </a:prstGeom>
          <a:solidFill>
            <a:srgbClr val="BDE488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tell them they are overreacting</a:t>
            </a:r>
          </a:p>
        </p:txBody>
      </p:sp>
    </p:spTree>
    <p:extLst>
      <p:ext uri="{BB962C8B-B14F-4D97-AF65-F5344CB8AC3E}">
        <p14:creationId xmlns:p14="http://schemas.microsoft.com/office/powerpoint/2010/main" val="165910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075081-51D4-FDAE-D863-57008EC47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5;p2">
            <a:extLst>
              <a:ext uri="{FF2B5EF4-FFF2-40B4-BE49-F238E27FC236}">
                <a16:creationId xmlns:a16="http://schemas.microsoft.com/office/drawing/2014/main" id="{1D02D0F0-25B8-FEC5-0B1D-949E0473388F}"/>
              </a:ext>
            </a:extLst>
          </p:cNvPr>
          <p:cNvSpPr txBox="1"/>
          <p:nvPr/>
        </p:nvSpPr>
        <p:spPr>
          <a:xfrm>
            <a:off x="0" y="622042"/>
            <a:ext cx="9144000" cy="62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3600"/>
              <a:buFont typeface="Open Sans"/>
              <a:buNone/>
            </a:pPr>
            <a:r>
              <a:rPr lang="en-US" sz="3600" b="1" i="0" u="none" strike="noStrike" cap="none" dirty="0">
                <a:solidFill>
                  <a:srgbClr val="008FB4"/>
                </a:solidFill>
                <a:latin typeface="Open Sans"/>
                <a:ea typeface="Open Sans"/>
                <a:cs typeface="Open Sans"/>
                <a:sym typeface="Open Sans"/>
              </a:rPr>
              <a:t>Question 5</a:t>
            </a:r>
            <a:endParaRPr sz="1800" dirty="0">
              <a:solidFill>
                <a:srgbClr val="008F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6;p2">
            <a:extLst>
              <a:ext uri="{FF2B5EF4-FFF2-40B4-BE49-F238E27FC236}">
                <a16:creationId xmlns:a16="http://schemas.microsoft.com/office/drawing/2014/main" id="{4A713FE4-D56B-FB54-B284-1738B9999242}"/>
              </a:ext>
            </a:extLst>
          </p:cNvPr>
          <p:cNvSpPr txBox="1"/>
          <p:nvPr/>
        </p:nvSpPr>
        <p:spPr>
          <a:xfrm>
            <a:off x="408856" y="1394204"/>
            <a:ext cx="8303344" cy="889253"/>
          </a:xfrm>
          <a:prstGeom prst="roundRect">
            <a:avLst>
              <a:gd name="adj" fmla="val 15990"/>
            </a:avLst>
          </a:prstGeom>
          <a:solidFill>
            <a:srgbClr val="8DCEEB"/>
          </a:solidFill>
          <a:ln>
            <a:noFill/>
          </a:ln>
        </p:spPr>
        <p:txBody>
          <a:bodyPr spcFirstLastPara="1" wrap="square" lIns="91425" tIns="108000" rIns="91425" bIns="1080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How can you tell if someone is interested in what you are verbally communicating?</a:t>
            </a:r>
          </a:p>
        </p:txBody>
      </p:sp>
      <p:sp>
        <p:nvSpPr>
          <p:cNvPr id="2" name="Google Shape;126;p3">
            <a:extLst>
              <a:ext uri="{FF2B5EF4-FFF2-40B4-BE49-F238E27FC236}">
                <a16:creationId xmlns:a16="http://schemas.microsoft.com/office/drawing/2014/main" id="{141B283B-0D10-0EA7-EE7B-B88B4A700872}"/>
              </a:ext>
            </a:extLst>
          </p:cNvPr>
          <p:cNvSpPr/>
          <p:nvPr/>
        </p:nvSpPr>
        <p:spPr>
          <a:xfrm>
            <a:off x="433240" y="2705823"/>
            <a:ext cx="3669792" cy="1260443"/>
          </a:xfrm>
          <a:prstGeom prst="roundRect">
            <a:avLst/>
          </a:prstGeom>
          <a:solidFill>
            <a:srgbClr val="BDE488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they respond appropriately by turning their body to face towards you</a:t>
            </a:r>
          </a:p>
        </p:txBody>
      </p:sp>
      <p:sp>
        <p:nvSpPr>
          <p:cNvPr id="3" name="Google Shape;127;p3">
            <a:extLst>
              <a:ext uri="{FF2B5EF4-FFF2-40B4-BE49-F238E27FC236}">
                <a16:creationId xmlns:a16="http://schemas.microsoft.com/office/drawing/2014/main" id="{A741FEE6-715C-589C-A3B3-8B2BBCB9A6C8}"/>
              </a:ext>
            </a:extLst>
          </p:cNvPr>
          <p:cNvSpPr/>
          <p:nvPr/>
        </p:nvSpPr>
        <p:spPr>
          <a:xfrm>
            <a:off x="5043848" y="2706624"/>
            <a:ext cx="3669792" cy="1260443"/>
          </a:xfrm>
          <a:prstGeom prst="roundRect">
            <a:avLst/>
          </a:prstGeom>
          <a:solidFill>
            <a:srgbClr val="BDE488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they turn away from you</a:t>
            </a:r>
          </a:p>
        </p:txBody>
      </p:sp>
      <p:sp>
        <p:nvSpPr>
          <p:cNvPr id="4" name="Google Shape;128;p3">
            <a:extLst>
              <a:ext uri="{FF2B5EF4-FFF2-40B4-BE49-F238E27FC236}">
                <a16:creationId xmlns:a16="http://schemas.microsoft.com/office/drawing/2014/main" id="{0CBA32DC-6EB1-6C58-0F8F-0EED2D35D747}"/>
              </a:ext>
            </a:extLst>
          </p:cNvPr>
          <p:cNvSpPr/>
          <p:nvPr/>
        </p:nvSpPr>
        <p:spPr>
          <a:xfrm>
            <a:off x="431800" y="4258423"/>
            <a:ext cx="3669792" cy="1260443"/>
          </a:xfrm>
          <a:prstGeom prst="roundRect">
            <a:avLst/>
          </a:prstGeom>
          <a:solidFill>
            <a:srgbClr val="BDE488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they check their phone a lot</a:t>
            </a:r>
          </a:p>
        </p:txBody>
      </p:sp>
      <p:sp>
        <p:nvSpPr>
          <p:cNvPr id="5" name="Google Shape;129;p3">
            <a:extLst>
              <a:ext uri="{FF2B5EF4-FFF2-40B4-BE49-F238E27FC236}">
                <a16:creationId xmlns:a16="http://schemas.microsoft.com/office/drawing/2014/main" id="{F5033487-5EBF-AA23-F201-2CB0EFF73A36}"/>
              </a:ext>
            </a:extLst>
          </p:cNvPr>
          <p:cNvSpPr/>
          <p:nvPr/>
        </p:nvSpPr>
        <p:spPr>
          <a:xfrm>
            <a:off x="5042408" y="4259224"/>
            <a:ext cx="3669792" cy="1260443"/>
          </a:xfrm>
          <a:prstGeom prst="roundRect">
            <a:avLst/>
          </a:prstGeom>
          <a:solidFill>
            <a:srgbClr val="BDE488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they start talking over you</a:t>
            </a:r>
          </a:p>
        </p:txBody>
      </p:sp>
    </p:spTree>
    <p:extLst>
      <p:ext uri="{BB962C8B-B14F-4D97-AF65-F5344CB8AC3E}">
        <p14:creationId xmlns:p14="http://schemas.microsoft.com/office/powerpoint/2010/main" val="143591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CAF7FB-2F50-32B8-FA85-5F7C7EFCE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5;p2">
            <a:extLst>
              <a:ext uri="{FF2B5EF4-FFF2-40B4-BE49-F238E27FC236}">
                <a16:creationId xmlns:a16="http://schemas.microsoft.com/office/drawing/2014/main" id="{B2B61988-1EAF-80F0-018F-CFCCE9E3576B}"/>
              </a:ext>
            </a:extLst>
          </p:cNvPr>
          <p:cNvSpPr txBox="1"/>
          <p:nvPr/>
        </p:nvSpPr>
        <p:spPr>
          <a:xfrm>
            <a:off x="0" y="622042"/>
            <a:ext cx="9144000" cy="62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3600"/>
              <a:buFont typeface="Open Sans"/>
              <a:buNone/>
            </a:pPr>
            <a:r>
              <a:rPr lang="en-US" sz="3600" b="1" i="0" u="none" strike="noStrike" cap="none" dirty="0">
                <a:solidFill>
                  <a:srgbClr val="008FB4"/>
                </a:solidFill>
                <a:latin typeface="Open Sans"/>
                <a:ea typeface="Open Sans"/>
                <a:cs typeface="Open Sans"/>
                <a:sym typeface="Open Sans"/>
              </a:rPr>
              <a:t>Question 6</a:t>
            </a:r>
            <a:endParaRPr sz="1800" dirty="0">
              <a:solidFill>
                <a:srgbClr val="008F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6;p2">
            <a:extLst>
              <a:ext uri="{FF2B5EF4-FFF2-40B4-BE49-F238E27FC236}">
                <a16:creationId xmlns:a16="http://schemas.microsoft.com/office/drawing/2014/main" id="{DE987321-FB40-90FC-2228-8531EC592BC8}"/>
              </a:ext>
            </a:extLst>
          </p:cNvPr>
          <p:cNvSpPr txBox="1"/>
          <p:nvPr/>
        </p:nvSpPr>
        <p:spPr>
          <a:xfrm>
            <a:off x="408856" y="1394204"/>
            <a:ext cx="8303344" cy="1654886"/>
          </a:xfrm>
          <a:prstGeom prst="roundRect">
            <a:avLst>
              <a:gd name="adj" fmla="val 13226"/>
            </a:avLst>
          </a:prstGeom>
          <a:solidFill>
            <a:srgbClr val="8DCEEB"/>
          </a:solidFill>
          <a:ln>
            <a:noFill/>
          </a:ln>
        </p:spPr>
        <p:txBody>
          <a:bodyPr spcFirstLastPara="1" wrap="square" lIns="91425" tIns="72000" rIns="91425" bIns="720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Sometimes people will communicate what they want directly, making it clear what they really want. Other times, people may suggest or imply a message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;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this is known as indirect communication. </a:t>
            </a:r>
            <a:endParaRPr lang="en-US"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Which of the following is an example of indirect communication?</a:t>
            </a:r>
            <a:endParaRPr lang="en-US"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26;p3">
            <a:extLst>
              <a:ext uri="{FF2B5EF4-FFF2-40B4-BE49-F238E27FC236}">
                <a16:creationId xmlns:a16="http://schemas.microsoft.com/office/drawing/2014/main" id="{778FEBE9-B167-5E63-E167-D8CE5BC728F1}"/>
              </a:ext>
            </a:extLst>
          </p:cNvPr>
          <p:cNvSpPr/>
          <p:nvPr/>
        </p:nvSpPr>
        <p:spPr>
          <a:xfrm>
            <a:off x="433240" y="3422114"/>
            <a:ext cx="3669792" cy="1260443"/>
          </a:xfrm>
          <a:prstGeom prst="roundRect">
            <a:avLst/>
          </a:prstGeom>
          <a:solidFill>
            <a:srgbClr val="BDE488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‘can you turn the TV down?’</a:t>
            </a:r>
          </a:p>
        </p:txBody>
      </p:sp>
      <p:sp>
        <p:nvSpPr>
          <p:cNvPr id="3" name="Google Shape;127;p3">
            <a:extLst>
              <a:ext uri="{FF2B5EF4-FFF2-40B4-BE49-F238E27FC236}">
                <a16:creationId xmlns:a16="http://schemas.microsoft.com/office/drawing/2014/main" id="{83653989-7DB9-143F-46FB-877E5FF888B7}"/>
              </a:ext>
            </a:extLst>
          </p:cNvPr>
          <p:cNvSpPr/>
          <p:nvPr/>
        </p:nvSpPr>
        <p:spPr>
          <a:xfrm>
            <a:off x="5043848" y="3422915"/>
            <a:ext cx="3669792" cy="1260443"/>
          </a:xfrm>
          <a:prstGeom prst="roundRect">
            <a:avLst/>
          </a:prstGeom>
          <a:solidFill>
            <a:srgbClr val="BDE488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‘that music is really loud’</a:t>
            </a:r>
          </a:p>
        </p:txBody>
      </p:sp>
      <p:sp>
        <p:nvSpPr>
          <p:cNvPr id="4" name="Google Shape;128;p3">
            <a:extLst>
              <a:ext uri="{FF2B5EF4-FFF2-40B4-BE49-F238E27FC236}">
                <a16:creationId xmlns:a16="http://schemas.microsoft.com/office/drawing/2014/main" id="{1AE74BB2-BC65-14CE-03D1-C99935B1266C}"/>
              </a:ext>
            </a:extLst>
          </p:cNvPr>
          <p:cNvSpPr/>
          <p:nvPr/>
        </p:nvSpPr>
        <p:spPr>
          <a:xfrm>
            <a:off x="431800" y="4974714"/>
            <a:ext cx="3669792" cy="1260443"/>
          </a:xfrm>
          <a:prstGeom prst="roundRect">
            <a:avLst/>
          </a:prstGeom>
          <a:solidFill>
            <a:srgbClr val="BDE488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‘stop shouting, please’</a:t>
            </a:r>
          </a:p>
        </p:txBody>
      </p:sp>
      <p:sp>
        <p:nvSpPr>
          <p:cNvPr id="5" name="Google Shape;129;p3">
            <a:extLst>
              <a:ext uri="{FF2B5EF4-FFF2-40B4-BE49-F238E27FC236}">
                <a16:creationId xmlns:a16="http://schemas.microsoft.com/office/drawing/2014/main" id="{D9CADF06-6962-FAFC-ECCD-206EEBD7065F}"/>
              </a:ext>
            </a:extLst>
          </p:cNvPr>
          <p:cNvSpPr/>
          <p:nvPr/>
        </p:nvSpPr>
        <p:spPr>
          <a:xfrm>
            <a:off x="5042408" y="4975515"/>
            <a:ext cx="3669792" cy="1260443"/>
          </a:xfrm>
          <a:prstGeom prst="roundRect">
            <a:avLst/>
          </a:prstGeom>
          <a:solidFill>
            <a:srgbClr val="BDE488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ctr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‘I would like an apple’</a:t>
            </a:r>
          </a:p>
        </p:txBody>
      </p:sp>
    </p:spTree>
    <p:extLst>
      <p:ext uri="{BB962C8B-B14F-4D97-AF65-F5344CB8AC3E}">
        <p14:creationId xmlns:p14="http://schemas.microsoft.com/office/powerpoint/2010/main" val="83845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lIns="0" rIns="0">
        <a:spAutoFit/>
      </a:bodyPr>
      <a:lstStyle>
        <a:defPPr algn="l" fontAlgn="auto">
          <a:lnSpc>
            <a:spcPts val="2300"/>
          </a:lnSpc>
          <a:spcAft>
            <a:spcPts val="600"/>
          </a:spcAft>
          <a:defRPr sz="1800" b="1" spc="20" dirty="0">
            <a:solidFill>
              <a:schemeClr val="tx1">
                <a:lumMod val="85000"/>
                <a:lumOff val="15000"/>
              </a:schemeClr>
            </a:solidFill>
            <a:latin typeface="Open Sans" pitchFamily="34" charset="0"/>
            <a:ea typeface="Open Sans" pitchFamily="34" charset="0"/>
            <a:cs typeface="Open Sans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8" id="{1F2F56B7-625B-694F-BFCC-8C18E3F1F1B3}" vid="{01F571F4-1487-184C-A5E6-BDB2A27EA9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Beyond - RSE PowerPoint Template</Template>
  <TotalTime>776</TotalTime>
  <Words>939</Words>
  <Application>Microsoft Office PowerPoint</Application>
  <PresentationFormat>On-screen Show (4:3)</PresentationFormat>
  <Paragraphs>123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Roboto</vt:lpstr>
      <vt:lpstr>Open Sans</vt:lpstr>
      <vt:lpstr>Twinkl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Twinkl Twinkl</dc:creator>
  <cp:lastModifiedBy>Twinkl Twinkl</cp:lastModifiedBy>
  <cp:revision>8</cp:revision>
  <dcterms:created xsi:type="dcterms:W3CDTF">2025-04-07T20:28:53Z</dcterms:created>
  <dcterms:modified xsi:type="dcterms:W3CDTF">2025-04-17T10:43:30Z</dcterms:modified>
</cp:coreProperties>
</file>