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5"/>
  </p:handoutMasterIdLst>
  <p:sldIdLst>
    <p:sldId id="267" r:id="rId2"/>
    <p:sldId id="256" r:id="rId3"/>
    <p:sldId id="257" r:id="rId4"/>
    <p:sldId id="268" r:id="rId5"/>
    <p:sldId id="269" r:id="rId6"/>
    <p:sldId id="271" r:id="rId7"/>
    <p:sldId id="272" r:id="rId8"/>
    <p:sldId id="273" r:id="rId9"/>
    <p:sldId id="274" r:id="rId10"/>
    <p:sldId id="275" r:id="rId11"/>
    <p:sldId id="276" r:id="rId12"/>
    <p:sldId id="277" r:id="rId13"/>
    <p:sldId id="258" r:id="rId14"/>
  </p:sldIdLst>
  <p:sldSz cx="9144000" cy="6858000" type="screen4x3"/>
  <p:notesSz cx="6858000" cy="9144000"/>
  <p:embeddedFontLst>
    <p:embeddedFont>
      <p:font typeface="Open Sans" panose="020B060603050402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
      <p:font typeface="Twinkl Light"/>
      <p:regular r:id="rId24"/>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guide id="14" orient="horz" pos="2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BA0"/>
    <a:srgbClr val="FDE57F"/>
    <a:srgbClr val="FDB173"/>
    <a:srgbClr val="F9AD01"/>
    <a:srgbClr val="ED6C04"/>
    <a:srgbClr val="50ABE0"/>
    <a:srgbClr val="7EB524"/>
    <a:srgbClr val="00863F"/>
    <a:srgbClr val="1F4E48"/>
    <a:srgbClr val="17A1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4660"/>
  </p:normalViewPr>
  <p:slideViewPr>
    <p:cSldViewPr snapToGrid="0" showGuides="1">
      <p:cViewPr varScale="1">
        <p:scale>
          <a:sx n="127" d="100"/>
          <a:sy n="127" d="100"/>
        </p:scale>
        <p:origin x="1656" y="192"/>
      </p:cViewPr>
      <p:guideLst>
        <p:guide orient="horz" pos="459"/>
        <p:guide pos="2880"/>
        <p:guide pos="5488"/>
        <p:guide pos="272"/>
        <p:guide orient="horz" pos="2160"/>
        <p:guide orient="horz" pos="4042"/>
        <p:guide pos="5760"/>
        <p:guide orient="horz"/>
        <p:guide orient="horz" pos="4320"/>
        <p:guide orient="horz" pos="686"/>
        <p:guide orient="horz" pos="867"/>
        <p:guide orient="horz" pos="278"/>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23/06/2025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Disclaimer">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A7D4E-5275-4D99-9F69-45340CC28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3" y="0"/>
            <a:ext cx="9147053" cy="6858000"/>
          </a:xfrm>
          <a:prstGeom prst="rect">
            <a:avLst/>
          </a:prstGeom>
        </p:spPr>
      </p:pic>
      <p:sp>
        <p:nvSpPr>
          <p:cNvPr id="4" name="Content Placeholder 15">
            <a:extLst>
              <a:ext uri="{FF2B5EF4-FFF2-40B4-BE49-F238E27FC236}">
                <a16:creationId xmlns:a16="http://schemas.microsoft.com/office/drawing/2014/main" id="{95B3850E-F6E2-8D9D-1FCF-EED8ADD4C90E}"/>
              </a:ext>
            </a:extLst>
          </p:cNvPr>
          <p:cNvSpPr txBox="1">
            <a:spLocks/>
          </p:cNvSpPr>
          <p:nvPr userDrawn="1"/>
        </p:nvSpPr>
        <p:spPr>
          <a:xfrm>
            <a:off x="468310" y="1967683"/>
            <a:ext cx="1448763" cy="476212"/>
          </a:xfrm>
          <a:prstGeom prst="rect">
            <a:avLst/>
          </a:prstGeom>
          <a:solidFill>
            <a:srgbClr val="ED6C04"/>
          </a:solidFill>
          <a:ln w="19050">
            <a:noFill/>
          </a:ln>
        </p:spPr>
        <p:txBody>
          <a:bodyPr lIns="251999" tIns="108000" rIns="252000" bIns="1800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defRPr/>
            </a:pPr>
            <a:r>
              <a:rPr lang="en-GB"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Editable</a:t>
            </a:r>
          </a:p>
        </p:txBody>
      </p:sp>
      <p:sp>
        <p:nvSpPr>
          <p:cNvPr id="5" name="Rounded Rectangle 4">
            <a:extLst>
              <a:ext uri="{FF2B5EF4-FFF2-40B4-BE49-F238E27FC236}">
                <a16:creationId xmlns:a16="http://schemas.microsoft.com/office/drawing/2014/main" id="{82DDD63D-C076-D93B-5287-F39A5B917398}"/>
              </a:ext>
            </a:extLst>
          </p:cNvPr>
          <p:cNvSpPr/>
          <p:nvPr userDrawn="1"/>
        </p:nvSpPr>
        <p:spPr bwMode="auto">
          <a:xfrm>
            <a:off x="479427" y="2350847"/>
            <a:ext cx="8196263" cy="1216171"/>
          </a:xfrm>
          <a:prstGeom prst="roundRect">
            <a:avLst>
              <a:gd name="adj" fmla="val 0"/>
            </a:avLst>
          </a:prstGeom>
          <a:solidFill>
            <a:schemeClr val="bg1"/>
          </a:solidFill>
          <a:ln w="28575" cap="sq">
            <a:solidFill>
              <a:srgbClr val="ED6C04"/>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This resource is editable and can be adapted to meet the needs of different students. Twinkl cannot be held responsible for any changes made once a resource has been downloaded.</a:t>
            </a:r>
            <a:br>
              <a:rPr lang="en-GB"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GB"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Please be aware that this content may have been edited and therefore may no longer reflect </a:t>
            </a:r>
            <a:br>
              <a:rPr lang="en-GB"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GB"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our values.</a:t>
            </a:r>
            <a:r>
              <a:rPr lang="en-GB" sz="1350" dirty="0">
                <a:solidFill>
                  <a:prstClr val="white"/>
                </a:solidFill>
                <a:latin typeface="Twinkl Light" pitchFamily="2" charset="0"/>
              </a:rPr>
              <a:t> </a:t>
            </a:r>
          </a:p>
        </p:txBody>
      </p:sp>
      <p:sp>
        <p:nvSpPr>
          <p:cNvPr id="6" name="Rectangle 5">
            <a:extLst>
              <a:ext uri="{FF2B5EF4-FFF2-40B4-BE49-F238E27FC236}">
                <a16:creationId xmlns:a16="http://schemas.microsoft.com/office/drawing/2014/main" id="{66DCC1EA-5A87-69BB-ECEB-12643DDA20D5}"/>
              </a:ext>
            </a:extLst>
          </p:cNvPr>
          <p:cNvSpPr/>
          <p:nvPr userDrawn="1"/>
        </p:nvSpPr>
        <p:spPr>
          <a:xfrm>
            <a:off x="743836" y="1163960"/>
            <a:ext cx="7644513" cy="307777"/>
          </a:xfrm>
          <a:prstGeom prst="rect">
            <a:avLst/>
          </a:prstGeom>
        </p:spPr>
        <p:txBody>
          <a:bodyPr wrap="square">
            <a:spAutoFit/>
          </a:bodyPr>
          <a:lstStyle/>
          <a:p>
            <a:pPr algn="ctr"/>
            <a:r>
              <a:rPr lang="en-GB" sz="1400" dirty="0">
                <a:latin typeface="Open Sans" panose="020B0606030504020204" pitchFamily="34" charset="0"/>
                <a:ea typeface="Open Sans" panose="020B0606030504020204" pitchFamily="34" charset="0"/>
                <a:cs typeface="Open Sans" panose="020B0606030504020204" pitchFamily="34" charset="0"/>
              </a:rPr>
              <a:t>We hope you find the information on our website and resources useful. </a:t>
            </a:r>
          </a:p>
        </p:txBody>
      </p:sp>
      <p:sp>
        <p:nvSpPr>
          <p:cNvPr id="7" name="TextBox 6">
            <a:extLst>
              <a:ext uri="{FF2B5EF4-FFF2-40B4-BE49-F238E27FC236}">
                <a16:creationId xmlns:a16="http://schemas.microsoft.com/office/drawing/2014/main" id="{E4324999-EB6E-9462-20C8-9FC186F504C3}"/>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D6C04"/>
                </a:solidFill>
                <a:latin typeface="Open Sans" panose="020B0606030504020204" pitchFamily="34" charset="0"/>
                <a:ea typeface="Open Sans" panose="020B0606030504020204" pitchFamily="34" charset="0"/>
                <a:cs typeface="Open Sans" panose="020B0606030504020204" pitchFamily="34" charset="0"/>
              </a:rPr>
              <a:t>Disclaimer</a:t>
            </a:r>
            <a:endParaRPr lang="en-GB" sz="2800" b="1" dirty="0">
              <a:solidFill>
                <a:srgbClr val="ED6C0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2">
            <a:extLst>
              <a:ext uri="{FF2B5EF4-FFF2-40B4-BE49-F238E27FC236}">
                <a16:creationId xmlns:a16="http://schemas.microsoft.com/office/drawing/2014/main" id="{7E63FE74-87CF-4D98-0843-0C444F8E0D1E}"/>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rgbClr val="ED6C04"/>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Tree>
    <p:extLst>
      <p:ext uri="{BB962C8B-B14F-4D97-AF65-F5344CB8AC3E}">
        <p14:creationId xmlns:p14="http://schemas.microsoft.com/office/powerpoint/2010/main" val="46267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5% Opacity">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A7D4E-5275-4D99-9F69-45340CC28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3" y="0"/>
            <a:ext cx="9147053" cy="6858000"/>
          </a:xfrm>
          <a:prstGeom prst="rect">
            <a:avLst/>
          </a:prstGeom>
        </p:spPr>
      </p:pic>
    </p:spTree>
    <p:extLst>
      <p:ext uri="{BB962C8B-B14F-4D97-AF65-F5344CB8AC3E}">
        <p14:creationId xmlns:p14="http://schemas.microsoft.com/office/powerpoint/2010/main" val="171265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0% Opacity">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5% Opacity">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0% Opacity">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5% Opacity">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5% Opacity">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23/06/2025</a:t>
            </a:fld>
            <a:endParaRPr lang="en-GB" dirty="0"/>
          </a:p>
        </p:txBody>
      </p:sp>
    </p:spTree>
  </p:cSld>
  <p:clrMap bg1="lt1" tx1="dk1" bg2="lt2" tx2="dk2" accent1="accent1" accent2="accent2" accent3="accent3" accent4="accent4" accent5="accent5" accent6="accent6" hlink="hlink" folHlink="folHlink"/>
  <p:sldLayoutIdLst>
    <p:sldLayoutId id="2147483719" r:id="rId1"/>
    <p:sldLayoutId id="2147483718" r:id="rId2"/>
    <p:sldLayoutId id="2147483711" r:id="rId3"/>
    <p:sldLayoutId id="2147483712" r:id="rId4"/>
    <p:sldLayoutId id="2147483713" r:id="rId5"/>
    <p:sldLayoutId id="2147483716" r:id="rId6"/>
    <p:sldLayoutId id="2147483714" r:id="rId7"/>
    <p:sldLayoutId id="2147483715" r:id="rId8"/>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rseday.com/" TargetMode="External"/><Relationship Id="rId2" Type="http://schemas.openxmlformats.org/officeDocument/2006/relationships/image" Target="../media/image31.jpg"/><Relationship Id="rId1" Type="http://schemas.openxmlformats.org/officeDocument/2006/relationships/slideLayout" Target="../slideLayouts/slideLayout8.xml"/><Relationship Id="rId4" Type="http://schemas.openxmlformats.org/officeDocument/2006/relationships/hyperlink" Target="https://www.twinkl.co.uk/resources/keystage3-ks3/rse-teacher-toolbox-ks3-ks4"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rseday.com/" TargetMode="External"/><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hyperlink" Target="https://www.twinkl.co.uk/resources/keystage3-ks3/rse-teacher-toolbox-ks3-ks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900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84A06B-4D02-0A82-F03F-CFC20ECE3BD8}"/>
            </a:ext>
          </a:extLst>
        </p:cNvPr>
        <p:cNvGrpSpPr/>
        <p:nvPr/>
      </p:nvGrpSpPr>
      <p:grpSpPr>
        <a:xfrm>
          <a:off x="0" y="0"/>
          <a:ext cx="0" cy="0"/>
          <a:chOff x="0" y="0"/>
          <a:chExt cx="0" cy="0"/>
        </a:xfrm>
      </p:grpSpPr>
      <p:sp>
        <p:nvSpPr>
          <p:cNvPr id="8" name="Google Shape;116;p10">
            <a:extLst>
              <a:ext uri="{FF2B5EF4-FFF2-40B4-BE49-F238E27FC236}">
                <a16:creationId xmlns:a16="http://schemas.microsoft.com/office/drawing/2014/main" id="{2B3BDC31-C880-252C-A91A-5AFBA9AFF998}"/>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rPr>
              <a:t>Inclusive Communication</a:t>
            </a:r>
            <a:endParaRPr sz="3600" b="1" i="0" u="none" strike="noStrike" cap="none" dirty="0">
              <a:solidFill>
                <a:srgbClr val="ED6C04"/>
              </a:solidFill>
              <a:latin typeface="Open Sans"/>
              <a:ea typeface="Open Sans"/>
              <a:cs typeface="Open Sans"/>
              <a:sym typeface="Open Sans"/>
            </a:endParaRPr>
          </a:p>
        </p:txBody>
      </p:sp>
      <p:sp>
        <p:nvSpPr>
          <p:cNvPr id="9" name="Google Shape;117;p10">
            <a:extLst>
              <a:ext uri="{FF2B5EF4-FFF2-40B4-BE49-F238E27FC236}">
                <a16:creationId xmlns:a16="http://schemas.microsoft.com/office/drawing/2014/main" id="{D5D6BA95-7E6B-D8D2-658F-4DE66AAAB6CC}"/>
              </a:ext>
            </a:extLst>
          </p:cNvPr>
          <p:cNvSpPr txBox="1"/>
          <p:nvPr/>
        </p:nvSpPr>
        <p:spPr>
          <a:xfrm>
            <a:off x="431800" y="1376363"/>
            <a:ext cx="8280300" cy="2982315"/>
          </a:xfrm>
          <a:prstGeom prst="rect">
            <a:avLst/>
          </a:prstGeom>
          <a:noFill/>
          <a:ln>
            <a:noFill/>
          </a:ln>
        </p:spPr>
        <p:txBody>
          <a:bodyPr spcFirstLastPara="1" wrap="square" lIns="72000" tIns="45700" rIns="72000" bIns="45700" anchor="t" anchorCtr="0">
            <a:spAutoFit/>
          </a:bodyPr>
          <a:lstStyle/>
          <a:p>
            <a:pPr marL="0" marR="0" lvl="0" indent="0" algn="l" rtl="0">
              <a:lnSpc>
                <a:spcPct val="120000"/>
              </a:lnSpc>
              <a:spcBef>
                <a:spcPts val="0"/>
              </a:spcBef>
              <a:spcAft>
                <a:spcPts val="60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People think, learn, and communicate in lots of different ways. Some people may prefer spoken or written words, while others might use signs, gestures, or visual supports.</a:t>
            </a:r>
          </a:p>
          <a:p>
            <a:pPr marL="0" marR="0" lvl="0" indent="0" algn="l" rtl="0">
              <a:lnSpc>
                <a:spcPct val="120000"/>
              </a:lnSpc>
              <a:spcBef>
                <a:spcPts val="0"/>
              </a:spcBef>
              <a:spcAft>
                <a:spcPts val="60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There isn’t one ‘right’ way to communicate — it’s about understanding and adapting to each other’s different needs.</a:t>
            </a:r>
          </a:p>
          <a:p>
            <a:pPr marL="0" marR="0" lvl="0" indent="0" algn="l" rtl="0">
              <a:lnSpc>
                <a:spcPct val="120000"/>
              </a:lnSpc>
              <a:spcBef>
                <a:spcPts val="0"/>
              </a:spcBef>
              <a:spcAft>
                <a:spcPts val="60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Some people might express themselves in ways that are different from what others expect, and that’s okay. These differences bring new ideas and perspectives that make learning richer for everyone.</a:t>
            </a:r>
          </a:p>
        </p:txBody>
      </p:sp>
      <p:sp>
        <p:nvSpPr>
          <p:cNvPr id="10" name="Google Shape;118;p10">
            <a:extLst>
              <a:ext uri="{FF2B5EF4-FFF2-40B4-BE49-F238E27FC236}">
                <a16:creationId xmlns:a16="http://schemas.microsoft.com/office/drawing/2014/main" id="{6363B74A-0DAE-1F3B-A9FD-E5A068718401}"/>
              </a:ext>
            </a:extLst>
          </p:cNvPr>
          <p:cNvSpPr txBox="1"/>
          <p:nvPr/>
        </p:nvSpPr>
        <p:spPr>
          <a:xfrm>
            <a:off x="431800" y="4270543"/>
            <a:ext cx="8146500" cy="1754286"/>
          </a:xfrm>
          <a:prstGeom prst="rect">
            <a:avLst/>
          </a:prstGeom>
          <a:noFill/>
          <a:ln>
            <a:noFill/>
          </a:ln>
        </p:spPr>
        <p:txBody>
          <a:bodyPr spcFirstLastPara="1" wrap="square" lIns="72000" tIns="45700" rIns="72000" bIns="45700" anchor="t" anchorCtr="0">
            <a:spAutoFit/>
          </a:bodyPr>
          <a:lstStyle/>
          <a:p>
            <a:pPr lvl="0">
              <a:lnSpc>
                <a:spcPct val="120000"/>
              </a:lnSpc>
              <a:buClr>
                <a:srgbClr val="262626"/>
              </a:buClr>
              <a:buSzPts val="1800"/>
            </a:pPr>
            <a:r>
              <a:rPr lang="en-GB" sz="1800" dirty="0">
                <a:solidFill>
                  <a:srgbClr val="262626"/>
                </a:solidFill>
                <a:latin typeface="Open Sans"/>
                <a:ea typeface="Open Sans"/>
                <a:cs typeface="Open Sans"/>
                <a:sym typeface="Open Sans"/>
              </a:rPr>
              <a:t>We can support each other by:</a:t>
            </a:r>
          </a:p>
          <a:p>
            <a:pPr marL="285750" lvl="0" indent="-285750">
              <a:lnSpc>
                <a:spcPct val="120000"/>
              </a:lnSpc>
              <a:buClr>
                <a:srgbClr val="262626"/>
              </a:buClr>
              <a:buSzPts val="1800"/>
              <a:buFont typeface="Arial" panose="020B0604020202020204" pitchFamily="34" charset="0"/>
              <a:buChar char="•"/>
            </a:pPr>
            <a:r>
              <a:rPr lang="en-GB" sz="1800" dirty="0">
                <a:solidFill>
                  <a:srgbClr val="262626"/>
                </a:solidFill>
                <a:latin typeface="Open Sans"/>
                <a:ea typeface="Open Sans"/>
                <a:cs typeface="Open Sans"/>
                <a:sym typeface="Open Sans"/>
              </a:rPr>
              <a:t>accepting and respecting people’s differences;</a:t>
            </a:r>
          </a:p>
          <a:p>
            <a:pPr marL="285750" lvl="0" indent="-285750">
              <a:lnSpc>
                <a:spcPct val="120000"/>
              </a:lnSpc>
              <a:buClr>
                <a:srgbClr val="262626"/>
              </a:buClr>
              <a:buSzPts val="1800"/>
              <a:buFont typeface="Arial" panose="020B0604020202020204" pitchFamily="34" charset="0"/>
              <a:buChar char="•"/>
            </a:pPr>
            <a:r>
              <a:rPr lang="en-GB" sz="1800" dirty="0">
                <a:solidFill>
                  <a:srgbClr val="262626"/>
                </a:solidFill>
                <a:latin typeface="Open Sans"/>
                <a:ea typeface="Open Sans"/>
                <a:cs typeface="Open Sans"/>
                <a:sym typeface="Open Sans"/>
              </a:rPr>
              <a:t>adapting how we communicate so everyone is heard and included;</a:t>
            </a:r>
          </a:p>
          <a:p>
            <a:pPr marL="285750" lvl="0" indent="-285750">
              <a:lnSpc>
                <a:spcPct val="120000"/>
              </a:lnSpc>
              <a:buClr>
                <a:srgbClr val="262626"/>
              </a:buClr>
              <a:buSzPts val="1800"/>
              <a:buFont typeface="Arial" panose="020B0604020202020204" pitchFamily="34" charset="0"/>
              <a:buChar char="•"/>
            </a:pPr>
            <a:r>
              <a:rPr lang="en-GB" sz="1800" dirty="0">
                <a:solidFill>
                  <a:srgbClr val="262626"/>
                </a:solidFill>
                <a:latin typeface="Open Sans"/>
                <a:ea typeface="Open Sans"/>
                <a:cs typeface="Open Sans"/>
                <a:sym typeface="Open Sans"/>
              </a:rPr>
              <a:t>making sure that people who think and communicate differently are supported in ways that work for them.</a:t>
            </a:r>
          </a:p>
        </p:txBody>
      </p:sp>
    </p:spTree>
    <p:extLst>
      <p:ext uri="{BB962C8B-B14F-4D97-AF65-F5344CB8AC3E}">
        <p14:creationId xmlns:p14="http://schemas.microsoft.com/office/powerpoint/2010/main" val="27088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A53052-9B90-9CA8-B07F-657DDFA8A255}"/>
            </a:ext>
          </a:extLst>
        </p:cNvPr>
        <p:cNvGrpSpPr/>
        <p:nvPr/>
      </p:nvGrpSpPr>
      <p:grpSpPr>
        <a:xfrm>
          <a:off x="0" y="0"/>
          <a:ext cx="0" cy="0"/>
          <a:chOff x="0" y="0"/>
          <a:chExt cx="0" cy="0"/>
        </a:xfrm>
      </p:grpSpPr>
      <p:sp>
        <p:nvSpPr>
          <p:cNvPr id="2" name="Google Shape;93;p10">
            <a:extLst>
              <a:ext uri="{FF2B5EF4-FFF2-40B4-BE49-F238E27FC236}">
                <a16:creationId xmlns:a16="http://schemas.microsoft.com/office/drawing/2014/main" id="{F79FEEB0-16B5-29EF-9DBE-AED85F456DF5}"/>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Social</a:t>
            </a:r>
            <a:r>
              <a:rPr lang="en-GB" sz="3600" b="1" i="0" u="none" strike="noStrike" cap="none" dirty="0">
                <a:solidFill>
                  <a:srgbClr val="ED6C04"/>
                </a:solidFill>
                <a:latin typeface="Open Sans"/>
                <a:ea typeface="Open Sans"/>
                <a:cs typeface="Open Sans"/>
                <a:sym typeface="Open Sans"/>
              </a:rPr>
              <a:t> Media</a:t>
            </a:r>
            <a:endParaRPr sz="3600" b="1" i="0" u="none" strike="noStrike" cap="none" dirty="0">
              <a:solidFill>
                <a:srgbClr val="ED6C04"/>
              </a:solidFill>
              <a:latin typeface="Open Sans"/>
              <a:ea typeface="Open Sans"/>
              <a:cs typeface="Open Sans"/>
              <a:sym typeface="Open Sans"/>
            </a:endParaRPr>
          </a:p>
        </p:txBody>
      </p:sp>
      <p:sp>
        <p:nvSpPr>
          <p:cNvPr id="3" name="Google Shape;94;p10">
            <a:extLst>
              <a:ext uri="{FF2B5EF4-FFF2-40B4-BE49-F238E27FC236}">
                <a16:creationId xmlns:a16="http://schemas.microsoft.com/office/drawing/2014/main" id="{34F89181-1DD6-86CD-CF0E-C416B61CEE87}"/>
              </a:ext>
            </a:extLst>
          </p:cNvPr>
          <p:cNvSpPr txBox="1"/>
          <p:nvPr/>
        </p:nvSpPr>
        <p:spPr>
          <a:xfrm>
            <a:off x="431800" y="1376363"/>
            <a:ext cx="8280300" cy="2133877"/>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rPr>
              <a:t>Social med</a:t>
            </a:r>
            <a:r>
              <a:rPr lang="en-GB" sz="1800" b="0"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ia </a:t>
            </a:r>
            <a:r>
              <a:rPr lang="en-GB" sz="1800" b="0" i="0" u="none" strike="noStrike" cap="none" dirty="0">
                <a:solidFill>
                  <a:srgbClr val="262626"/>
                </a:solidFill>
                <a:latin typeface="Open Sans"/>
                <a:ea typeface="Open Sans"/>
                <a:cs typeface="Open Sans"/>
                <a:sym typeface="Open Sans"/>
              </a:rPr>
              <a:t>and online information </a:t>
            </a:r>
            <a:r>
              <a:rPr lang="en-GB" sz="1800" dirty="0">
                <a:solidFill>
                  <a:srgbClr val="262626"/>
                </a:solidFill>
                <a:latin typeface="Open Sans"/>
                <a:ea typeface="Open Sans"/>
                <a:cs typeface="Open Sans"/>
                <a:sym typeface="Open Sans"/>
              </a:rPr>
              <a:t>are</a:t>
            </a:r>
            <a:r>
              <a:rPr lang="en-GB" sz="1800" b="0" i="0" u="none" strike="noStrike" cap="none" dirty="0">
                <a:solidFill>
                  <a:srgbClr val="262626"/>
                </a:solidFill>
                <a:latin typeface="Open Sans"/>
                <a:ea typeface="Open Sans"/>
                <a:cs typeface="Open Sans"/>
                <a:sym typeface="Open Sans"/>
              </a:rPr>
              <a:t> </a:t>
            </a:r>
            <a:r>
              <a:rPr lang="en-GB" sz="1800" dirty="0">
                <a:solidFill>
                  <a:srgbClr val="262626"/>
                </a:solidFill>
                <a:latin typeface="Open Sans"/>
                <a:ea typeface="Open Sans"/>
                <a:cs typeface="Open Sans"/>
                <a:sym typeface="Open Sans"/>
              </a:rPr>
              <a:t>powerful</a:t>
            </a:r>
            <a:r>
              <a:rPr lang="en-GB" sz="1800" b="0" i="0" u="none" strike="noStrike" cap="none" dirty="0">
                <a:solidFill>
                  <a:srgbClr val="262626"/>
                </a:solidFill>
                <a:latin typeface="Open Sans"/>
                <a:ea typeface="Open Sans"/>
                <a:cs typeface="Open Sans"/>
                <a:sym typeface="Open Sans"/>
              </a:rPr>
              <a:t> </a:t>
            </a:r>
            <a:r>
              <a:rPr lang="en-GB" sz="1800" dirty="0">
                <a:solidFill>
                  <a:srgbClr val="262626"/>
                </a:solidFill>
                <a:latin typeface="Open Sans"/>
                <a:ea typeface="Open Sans"/>
                <a:cs typeface="Open Sans"/>
                <a:sym typeface="Open Sans"/>
              </a:rPr>
              <a:t>tools</a:t>
            </a:r>
            <a:r>
              <a:rPr lang="en-GB" sz="1800" b="0" i="0" u="none" strike="noStrike" cap="none" dirty="0">
                <a:solidFill>
                  <a:srgbClr val="262626"/>
                </a:solidFill>
                <a:latin typeface="Open Sans"/>
                <a:ea typeface="Open Sans"/>
                <a:cs typeface="Open Sans"/>
                <a:sym typeface="Open Sans"/>
              </a:rPr>
              <a:t> that </a:t>
            </a:r>
            <a:r>
              <a:rPr lang="en-GB" sz="1800" dirty="0">
                <a:solidFill>
                  <a:srgbClr val="262626"/>
                </a:solidFill>
                <a:latin typeface="Open Sans"/>
                <a:ea typeface="Open Sans"/>
                <a:cs typeface="Open Sans"/>
                <a:sym typeface="Open Sans"/>
              </a:rPr>
              <a:t>enable</a:t>
            </a:r>
            <a:r>
              <a:rPr lang="en-GB" sz="1800" b="0" i="0" u="none" strike="noStrike" cap="none" dirty="0">
                <a:solidFill>
                  <a:srgbClr val="262626"/>
                </a:solidFill>
                <a:latin typeface="Open Sans"/>
                <a:ea typeface="Open Sans"/>
                <a:cs typeface="Open Sans"/>
                <a:sym typeface="Open Sans"/>
              </a:rPr>
              <a:t> us to connect with others, share successes and communicate our thoughts and ideas. This is constantly evolving and </a:t>
            </a:r>
            <a:r>
              <a:rPr lang="en-GB" sz="1800" dirty="0">
                <a:solidFill>
                  <a:srgbClr val="262626"/>
                </a:solidFill>
                <a:latin typeface="Open Sans"/>
                <a:ea typeface="Open Sans"/>
                <a:cs typeface="Open Sans"/>
                <a:sym typeface="Open Sans"/>
              </a:rPr>
              <a:t>changing;</a:t>
            </a:r>
            <a:r>
              <a:rPr lang="en-GB" sz="1800" b="0" i="0" u="none" strike="noStrike" cap="none" dirty="0">
                <a:solidFill>
                  <a:srgbClr val="262626"/>
                </a:solidFill>
                <a:latin typeface="Open Sans"/>
                <a:ea typeface="Open Sans"/>
                <a:cs typeface="Open Sans"/>
                <a:sym typeface="Open Sans"/>
              </a:rPr>
              <a:t> we each have our own relationship and experience of this. </a:t>
            </a:r>
            <a:endParaRPr sz="1800" b="0" i="0" u="none" strike="noStrike" cap="none" dirty="0">
              <a:solidFill>
                <a:srgbClr val="262626"/>
              </a:solidFill>
              <a:latin typeface="Open Sans"/>
              <a:ea typeface="Open Sans"/>
              <a:cs typeface="Open Sans"/>
              <a:sym typeface="Open Sans"/>
            </a:endParaRPr>
          </a:p>
          <a:p>
            <a:pPr marL="0" marR="0" lvl="0" indent="0" algn="l" rtl="0">
              <a:lnSpc>
                <a:spcPct val="100000"/>
              </a:lnSpc>
              <a:spcBef>
                <a:spcPts val="800"/>
              </a:spcBef>
              <a:spcAft>
                <a:spcPts val="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rPr>
              <a:t>It is important that we know how to protect ourselves and others while using social media by </a:t>
            </a:r>
            <a:r>
              <a:rPr lang="en-GB" sz="1800" b="0"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 learn</a:t>
            </a:r>
            <a:r>
              <a:rPr lang="en-GB" sz="1800" b="0" i="0" u="none" strike="noStrike" cap="none" dirty="0">
                <a:solidFill>
                  <a:srgbClr val="262626"/>
                </a:solidFill>
                <a:latin typeface="Open Sans"/>
                <a:ea typeface="Open Sans"/>
                <a:cs typeface="Open Sans"/>
                <a:sym typeface="Open Sans"/>
              </a:rPr>
              <a:t>ing how to recognise where it might be limiting or deceptive. </a:t>
            </a:r>
            <a:endParaRPr sz="1800" b="0" i="0" u="none" strike="noStrike" cap="none" dirty="0">
              <a:solidFill>
                <a:srgbClr val="262626"/>
              </a:solidFill>
              <a:latin typeface="Open Sans"/>
              <a:ea typeface="Open Sans"/>
              <a:cs typeface="Open Sans"/>
              <a:sym typeface="Open Sans"/>
            </a:endParaRPr>
          </a:p>
        </p:txBody>
      </p:sp>
      <p:sp>
        <p:nvSpPr>
          <p:cNvPr id="7" name="Google Shape;95;p10">
            <a:extLst>
              <a:ext uri="{FF2B5EF4-FFF2-40B4-BE49-F238E27FC236}">
                <a16:creationId xmlns:a16="http://schemas.microsoft.com/office/drawing/2014/main" id="{F28D304E-6C3D-E5E9-2E3C-0FFD978EA573}"/>
              </a:ext>
            </a:extLst>
          </p:cNvPr>
          <p:cNvSpPr txBox="1"/>
          <p:nvPr/>
        </p:nvSpPr>
        <p:spPr>
          <a:xfrm>
            <a:off x="4753156" y="3429000"/>
            <a:ext cx="3959100" cy="3693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800"/>
              </a:spcAft>
              <a:buClr>
                <a:srgbClr val="262626"/>
              </a:buClr>
              <a:buSzPts val="1800"/>
              <a:buFont typeface="Open Sans"/>
              <a:buNone/>
            </a:pPr>
            <a:endParaRPr sz="1800" b="0" i="0" u="none" strike="noStrike" cap="none">
              <a:solidFill>
                <a:schemeClr val="dk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01BEFCE5-4545-04A1-3F87-C63A13ACA2A8}"/>
              </a:ext>
            </a:extLst>
          </p:cNvPr>
          <p:cNvSpPr txBox="1"/>
          <p:nvPr/>
        </p:nvSpPr>
        <p:spPr>
          <a:xfrm>
            <a:off x="431800" y="3942239"/>
            <a:ext cx="5300260" cy="854246"/>
          </a:xfrm>
          <a:prstGeom prst="roundRect">
            <a:avLst>
              <a:gd name="adj" fmla="val 18265"/>
            </a:avLst>
          </a:prstGeom>
          <a:solidFill>
            <a:srgbClr val="FECBA0"/>
          </a:solidFill>
        </p:spPr>
        <p:txBody>
          <a:bodyPr wrap="square" tIns="108000" bIns="108000">
            <a:spAutoFit/>
          </a:bodyPr>
          <a:lstStyle/>
          <a:p>
            <a:pPr marL="0" marR="0" lvl="0" indent="0" algn="l" rtl="0">
              <a:lnSpc>
                <a:spcPct val="100000"/>
              </a:lnSpc>
              <a:spcBef>
                <a:spcPts val="800"/>
              </a:spcBef>
              <a:spcAft>
                <a:spcPts val="0"/>
              </a:spcAft>
              <a:buClr>
                <a:srgbClr val="262626"/>
              </a:buClr>
              <a:buSzPts val="1800"/>
              <a:buFont typeface="Open Sans"/>
              <a:buNone/>
            </a:pPr>
            <a:r>
              <a:rPr lang="en-US" sz="1800" b="1" i="0" u="none" strike="noStrike" cap="none" dirty="0">
                <a:solidFill>
                  <a:srgbClr val="262626"/>
                </a:solidFill>
                <a:latin typeface="Open Sans"/>
                <a:ea typeface="Open Sans"/>
                <a:cs typeface="Open Sans"/>
                <a:sym typeface="Open Sans"/>
              </a:rPr>
              <a:t>D</a:t>
            </a:r>
            <a:r>
              <a:rPr lang="en-US" sz="1800" b="1"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4"/>
                  </a:ext>
                </a:extLst>
              </a:rPr>
              <a:t>o social media posts always show a full or true picture of someone’s life or beliefs?</a:t>
            </a:r>
            <a:endParaRPr lang="en-US" sz="1800" b="1"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5"/>
                </a:ext>
              </a:extLst>
            </a:endParaRPr>
          </a:p>
        </p:txBody>
      </p:sp>
      <p:sp>
        <p:nvSpPr>
          <p:cNvPr id="15" name="TextBox 14">
            <a:extLst>
              <a:ext uri="{FF2B5EF4-FFF2-40B4-BE49-F238E27FC236}">
                <a16:creationId xmlns:a16="http://schemas.microsoft.com/office/drawing/2014/main" id="{3722D6FA-1FA0-925A-3756-2655E53C91A6}"/>
              </a:ext>
            </a:extLst>
          </p:cNvPr>
          <p:cNvSpPr txBox="1"/>
          <p:nvPr/>
        </p:nvSpPr>
        <p:spPr>
          <a:xfrm>
            <a:off x="431800" y="5108206"/>
            <a:ext cx="5300260" cy="854246"/>
          </a:xfrm>
          <a:prstGeom prst="roundRect">
            <a:avLst>
              <a:gd name="adj" fmla="val 18265"/>
            </a:avLst>
          </a:prstGeom>
          <a:solidFill>
            <a:srgbClr val="FECBA0"/>
          </a:solidFill>
        </p:spPr>
        <p:txBody>
          <a:bodyPr wrap="square" tIns="108000" bIns="108000">
            <a:spAutoFit/>
          </a:bodyPr>
          <a:lstStyle/>
          <a:p>
            <a:pPr marL="0" marR="0" lvl="0" indent="0" algn="l" rtl="0">
              <a:lnSpc>
                <a:spcPct val="100000"/>
              </a:lnSpc>
              <a:spcBef>
                <a:spcPts val="800"/>
              </a:spcBef>
              <a:spcAft>
                <a:spcPts val="800"/>
              </a:spcAft>
              <a:buClr>
                <a:srgbClr val="262626"/>
              </a:buClr>
              <a:buSzPts val="1800"/>
              <a:buFont typeface="Open Sans"/>
              <a:buNone/>
            </a:pPr>
            <a:r>
              <a:rPr lang="en-US" sz="1800" b="1"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How can social media be used to help and support other people?</a:t>
            </a:r>
            <a:endParaRPr lang="en-US" sz="1800" b="1" i="0" u="none" strike="noStrike" cap="none" dirty="0">
              <a:solidFill>
                <a:srgbClr val="262626"/>
              </a:solidFill>
              <a:latin typeface="Open Sans"/>
              <a:ea typeface="Open Sans"/>
              <a:cs typeface="Open Sans"/>
              <a:sym typeface="Open Sans"/>
            </a:endParaRPr>
          </a:p>
        </p:txBody>
      </p:sp>
      <p:pic>
        <p:nvPicPr>
          <p:cNvPr id="17" name="Picture 16">
            <a:extLst>
              <a:ext uri="{FF2B5EF4-FFF2-40B4-BE49-F238E27FC236}">
                <a16:creationId xmlns:a16="http://schemas.microsoft.com/office/drawing/2014/main" id="{2DA3AB82-547B-B350-E406-6B44020A4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746" y="3429000"/>
            <a:ext cx="2227888" cy="3439642"/>
          </a:xfrm>
          <a:prstGeom prst="rect">
            <a:avLst/>
          </a:prstGeom>
        </p:spPr>
      </p:pic>
    </p:spTree>
    <p:extLst>
      <p:ext uri="{BB962C8B-B14F-4D97-AF65-F5344CB8AC3E}">
        <p14:creationId xmlns:p14="http://schemas.microsoft.com/office/powerpoint/2010/main" val="86124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B5BC22C-2655-2C40-3819-7FB2ABFC4D32}"/>
            </a:ext>
          </a:extLst>
        </p:cNvPr>
        <p:cNvGrpSpPr/>
        <p:nvPr/>
      </p:nvGrpSpPr>
      <p:grpSpPr>
        <a:xfrm>
          <a:off x="0" y="0"/>
          <a:ext cx="0" cy="0"/>
          <a:chOff x="0" y="0"/>
          <a:chExt cx="0" cy="0"/>
        </a:xfrm>
      </p:grpSpPr>
      <p:sp>
        <p:nvSpPr>
          <p:cNvPr id="4" name="Google Shape;101;p11">
            <a:extLst>
              <a:ext uri="{FF2B5EF4-FFF2-40B4-BE49-F238E27FC236}">
                <a16:creationId xmlns:a16="http://schemas.microsoft.com/office/drawing/2014/main" id="{69433F84-267F-A384-4E79-A9C0077F8840}"/>
              </a:ext>
            </a:extLst>
          </p:cNvPr>
          <p:cNvSpPr txBox="1"/>
          <p:nvPr/>
        </p:nvSpPr>
        <p:spPr>
          <a:xfrm>
            <a:off x="0" y="618231"/>
            <a:ext cx="9144000" cy="62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rPr>
              <a:t>Communicate</a:t>
            </a:r>
            <a:endParaRPr sz="3600" b="1" i="0" u="none" strike="noStrike" cap="none" dirty="0">
              <a:solidFill>
                <a:srgbClr val="ED6C04"/>
              </a:solidFill>
              <a:latin typeface="Open Sans"/>
              <a:ea typeface="Open Sans"/>
              <a:cs typeface="Open Sans"/>
              <a:sym typeface="Open Sans"/>
            </a:endParaRPr>
          </a:p>
        </p:txBody>
      </p:sp>
      <p:sp>
        <p:nvSpPr>
          <p:cNvPr id="5" name="Google Shape;102;p11">
            <a:extLst>
              <a:ext uri="{FF2B5EF4-FFF2-40B4-BE49-F238E27FC236}">
                <a16:creationId xmlns:a16="http://schemas.microsoft.com/office/drawing/2014/main" id="{38EB8B9B-9E41-E217-D37B-85ED7BAEC1AE}"/>
              </a:ext>
            </a:extLst>
          </p:cNvPr>
          <p:cNvSpPr txBox="1"/>
          <p:nvPr/>
        </p:nvSpPr>
        <p:spPr>
          <a:xfrm>
            <a:off x="431700" y="3155110"/>
            <a:ext cx="8280300" cy="547779"/>
          </a:xfrm>
          <a:prstGeom prst="roundRect">
            <a:avLst>
              <a:gd name="adj" fmla="val 17137"/>
            </a:avLst>
          </a:prstGeom>
          <a:solidFill>
            <a:srgbClr val="FECBA0"/>
          </a:solidFill>
          <a:ln>
            <a:noFill/>
          </a:ln>
        </p:spPr>
        <p:txBody>
          <a:bodyPr spcFirstLastPara="1" wrap="square" lIns="72000" tIns="108000" rIns="72000" bIns="108000" anchor="t" anchorCtr="0">
            <a:spAutoFit/>
          </a:bodyPr>
          <a:lstStyle/>
          <a:p>
            <a:pPr marL="0" marR="0" lvl="0" indent="0" algn="ctr" rtl="0">
              <a:lnSpc>
                <a:spcPct val="100000"/>
              </a:lnSpc>
              <a:spcBef>
                <a:spcPts val="0"/>
              </a:spcBef>
              <a:spcAft>
                <a:spcPts val="0"/>
              </a:spcAft>
              <a:buClr>
                <a:srgbClr val="262626"/>
              </a:buClr>
              <a:buSzPts val="1800"/>
              <a:buFont typeface="Open Sans"/>
              <a:buNone/>
            </a:pPr>
            <a:r>
              <a:rPr lang="en-GB" sz="1800" b="1" i="0" u="none" strike="noStrike" cap="none" dirty="0">
                <a:solidFill>
                  <a:srgbClr val="262626"/>
                </a:solidFill>
                <a:latin typeface="Open Sans"/>
                <a:ea typeface="Open Sans"/>
                <a:cs typeface="Open Sans"/>
                <a:sym typeface="Open Sans"/>
              </a:rPr>
              <a:t>How can you be a more reflective and active listener?</a:t>
            </a:r>
            <a:endParaRPr sz="1800" b="1" i="0" u="none" strike="noStrike" cap="none" dirty="0">
              <a:solidFill>
                <a:srgbClr val="262626"/>
              </a:solidFill>
              <a:latin typeface="Open Sans"/>
              <a:ea typeface="Open Sans"/>
              <a:cs typeface="Open Sans"/>
              <a:sym typeface="Open Sans"/>
            </a:endParaRPr>
          </a:p>
        </p:txBody>
      </p:sp>
      <p:sp>
        <p:nvSpPr>
          <p:cNvPr id="14" name="TextBox 13">
            <a:extLst>
              <a:ext uri="{FF2B5EF4-FFF2-40B4-BE49-F238E27FC236}">
                <a16:creationId xmlns:a16="http://schemas.microsoft.com/office/drawing/2014/main" id="{6DF346AF-BF03-9327-D28C-33AB8C9CF098}"/>
              </a:ext>
            </a:extLst>
          </p:cNvPr>
          <p:cNvSpPr txBox="1"/>
          <p:nvPr/>
        </p:nvSpPr>
        <p:spPr>
          <a:xfrm>
            <a:off x="431700" y="1376363"/>
            <a:ext cx="8280400" cy="902284"/>
          </a:xfrm>
          <a:prstGeom prst="roundRect">
            <a:avLst>
              <a:gd name="adj" fmla="val 18826"/>
            </a:avLst>
          </a:prstGeom>
          <a:solidFill>
            <a:srgbClr val="FDE57F"/>
          </a:solidFill>
        </p:spPr>
        <p:txBody>
          <a:bodyPr wrap="square" lIns="72000" tIns="108000" rIns="72000" bIns="108000">
            <a:spAutoFit/>
          </a:bodyPr>
          <a:lstStyle/>
          <a:p>
            <a:pPr marL="0" marR="0" lvl="0" indent="0" algn="ctr" rtl="0">
              <a:lnSpc>
                <a:spcPct val="100000"/>
              </a:lnSpc>
              <a:spcBef>
                <a:spcPts val="800"/>
              </a:spcBef>
              <a:spcAft>
                <a:spcPts val="0"/>
              </a:spcAft>
              <a:buClr>
                <a:srgbClr val="262626"/>
              </a:buClr>
              <a:buSzPts val="1800"/>
              <a:buFont typeface="Open Sans"/>
              <a:buNone/>
            </a:pPr>
            <a:r>
              <a:rPr lang="en-US" sz="1800" b="1" i="0" u="none" strike="noStrike" cap="none" dirty="0">
                <a:solidFill>
                  <a:srgbClr val="262626"/>
                </a:solidFill>
                <a:latin typeface="Open Sans"/>
                <a:ea typeface="Open Sans"/>
                <a:cs typeface="Open Sans"/>
                <a:sym typeface="Open Sans"/>
              </a:rPr>
              <a:t>Think of one thing you can do today to show someone that you have heard and understood something important to them.</a:t>
            </a:r>
          </a:p>
        </p:txBody>
      </p:sp>
      <p:sp>
        <p:nvSpPr>
          <p:cNvPr id="18" name="TextBox 17">
            <a:extLst>
              <a:ext uri="{FF2B5EF4-FFF2-40B4-BE49-F238E27FC236}">
                <a16:creationId xmlns:a16="http://schemas.microsoft.com/office/drawing/2014/main" id="{7A3EC06A-D428-18F5-5B4C-DC29008DDF19}"/>
              </a:ext>
            </a:extLst>
          </p:cNvPr>
          <p:cNvSpPr txBox="1"/>
          <p:nvPr/>
        </p:nvSpPr>
        <p:spPr>
          <a:xfrm>
            <a:off x="431800" y="2431255"/>
            <a:ext cx="8280300" cy="557356"/>
          </a:xfrm>
          <a:prstGeom prst="roundRect">
            <a:avLst>
              <a:gd name="adj" fmla="val 19979"/>
            </a:avLst>
          </a:prstGeom>
          <a:solidFill>
            <a:srgbClr val="FECBA0"/>
          </a:solidFill>
        </p:spPr>
        <p:txBody>
          <a:bodyPr wrap="square" lIns="72000" tIns="108000" rIns="72000" bIns="108000">
            <a:spAutoFit/>
          </a:bodyPr>
          <a:lstStyle/>
          <a:p>
            <a:pPr marL="0" marR="0" lvl="0" indent="0" algn="ctr" rtl="0">
              <a:lnSpc>
                <a:spcPct val="100000"/>
              </a:lnSpc>
              <a:spcBef>
                <a:spcPts val="800"/>
              </a:spcBef>
              <a:spcAft>
                <a:spcPts val="0"/>
              </a:spcAft>
              <a:buClr>
                <a:srgbClr val="262626"/>
              </a:buClr>
              <a:buSzPts val="1800"/>
              <a:buFont typeface="Open Sans"/>
              <a:buNone/>
            </a:pPr>
            <a:r>
              <a:rPr lang="en-US" sz="1800" b="1" i="0" u="none" strike="noStrike" cap="none" dirty="0">
                <a:solidFill>
                  <a:srgbClr val="262626"/>
                </a:solidFill>
                <a:latin typeface="Open Sans"/>
                <a:ea typeface="Open Sans"/>
                <a:cs typeface="Open Sans"/>
                <a:sym typeface="Open Sans"/>
              </a:rPr>
              <a:t>How can you help someone else to express themselves?</a:t>
            </a:r>
          </a:p>
        </p:txBody>
      </p:sp>
      <p:pic>
        <p:nvPicPr>
          <p:cNvPr id="20" name="Picture 19">
            <a:extLst>
              <a:ext uri="{FF2B5EF4-FFF2-40B4-BE49-F238E27FC236}">
                <a16:creationId xmlns:a16="http://schemas.microsoft.com/office/drawing/2014/main" id="{473F217A-B485-8EDB-A472-7CCE7A724544}"/>
              </a:ext>
            </a:extLst>
          </p:cNvPr>
          <p:cNvPicPr>
            <a:picLocks noChangeAspect="1"/>
          </p:cNvPicPr>
          <p:nvPr/>
        </p:nvPicPr>
        <p:blipFill>
          <a:blip r:embed="rId3" cstate="print">
            <a:extLst>
              <a:ext uri="{28A0092B-C50C-407E-A947-70E740481C1C}">
                <a14:useLocalDpi xmlns:a14="http://schemas.microsoft.com/office/drawing/2010/main" val="0"/>
              </a:ext>
            </a:extLst>
          </a:blip>
          <a:srcRect l="37314" t="34565"/>
          <a:stretch/>
        </p:blipFill>
        <p:spPr>
          <a:xfrm>
            <a:off x="4995080" y="3837339"/>
            <a:ext cx="3835021" cy="2830035"/>
          </a:xfrm>
          <a:prstGeom prst="rect">
            <a:avLst/>
          </a:prstGeom>
        </p:spPr>
      </p:pic>
      <p:pic>
        <p:nvPicPr>
          <p:cNvPr id="21" name="Picture 20">
            <a:extLst>
              <a:ext uri="{FF2B5EF4-FFF2-40B4-BE49-F238E27FC236}">
                <a16:creationId xmlns:a16="http://schemas.microsoft.com/office/drawing/2014/main" id="{24D54D49-CCFF-8E15-11DA-CD0103AEE740}"/>
              </a:ext>
            </a:extLst>
          </p:cNvPr>
          <p:cNvPicPr>
            <a:picLocks noChangeAspect="1"/>
          </p:cNvPicPr>
          <p:nvPr/>
        </p:nvPicPr>
        <p:blipFill>
          <a:blip r:embed="rId3" cstate="print">
            <a:extLst>
              <a:ext uri="{28A0092B-C50C-407E-A947-70E740481C1C}">
                <a14:useLocalDpi xmlns:a14="http://schemas.microsoft.com/office/drawing/2010/main" val="0"/>
              </a:ext>
            </a:extLst>
          </a:blip>
          <a:srcRect l="37314" t="34565"/>
          <a:stretch/>
        </p:blipFill>
        <p:spPr>
          <a:xfrm flipH="1">
            <a:off x="313900" y="3837338"/>
            <a:ext cx="3835021" cy="2830035"/>
          </a:xfrm>
          <a:prstGeom prst="rect">
            <a:avLst/>
          </a:prstGeom>
        </p:spPr>
      </p:pic>
    </p:spTree>
    <p:extLst>
      <p:ext uri="{BB962C8B-B14F-4D97-AF65-F5344CB8AC3E}">
        <p14:creationId xmlns:p14="http://schemas.microsoft.com/office/powerpoint/2010/main" val="175932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E02371-0E3D-47C5-B7B5-8CC8A2B3AF2F}"/>
              </a:ext>
            </a:extLst>
          </p:cNvPr>
          <p:cNvSpPr/>
          <p:nvPr/>
        </p:nvSpPr>
        <p:spPr>
          <a:xfrm>
            <a:off x="3816849" y="3186757"/>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2" name="Rectangle 1">
            <a:hlinkClick r:id="rId3"/>
            <a:extLst>
              <a:ext uri="{FF2B5EF4-FFF2-40B4-BE49-F238E27FC236}">
                <a16:creationId xmlns:a16="http://schemas.microsoft.com/office/drawing/2014/main" id="{363EB748-D5A8-7D0C-BE85-FA596A201A4C}"/>
              </a:ext>
            </a:extLst>
          </p:cNvPr>
          <p:cNvSpPr/>
          <p:nvPr/>
        </p:nvSpPr>
        <p:spPr>
          <a:xfrm>
            <a:off x="2520172" y="2608838"/>
            <a:ext cx="2384385" cy="1585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hlinkClick r:id="rId4"/>
            <a:extLst>
              <a:ext uri="{FF2B5EF4-FFF2-40B4-BE49-F238E27FC236}">
                <a16:creationId xmlns:a16="http://schemas.microsoft.com/office/drawing/2014/main" id="{112952CC-A2B8-59AF-6E21-ACD865C81675}"/>
              </a:ext>
            </a:extLst>
          </p:cNvPr>
          <p:cNvSpPr/>
          <p:nvPr/>
        </p:nvSpPr>
        <p:spPr>
          <a:xfrm>
            <a:off x="4904557" y="3350183"/>
            <a:ext cx="1510301" cy="6800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D54E35-C7D9-4ABC-B3EE-22ECF2FEA7F1}"/>
              </a:ext>
            </a:extLst>
          </p:cNvPr>
          <p:cNvSpPr/>
          <p:nvPr/>
        </p:nvSpPr>
        <p:spPr>
          <a:xfrm>
            <a:off x="3821987" y="5695030"/>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E8EA7A9-CC65-4169-9A0E-BFC0BDAEF818}"/>
              </a:ext>
            </a:extLst>
          </p:cNvPr>
          <p:cNvSpPr txBox="1"/>
          <p:nvPr/>
        </p:nvSpPr>
        <p:spPr>
          <a:xfrm>
            <a:off x="329959" y="2572449"/>
            <a:ext cx="5374805" cy="2292935"/>
          </a:xfrm>
          <a:prstGeom prst="rect">
            <a:avLst/>
          </a:prstGeom>
          <a:noFill/>
        </p:spPr>
        <p:txBody>
          <a:bodyPr wrap="square">
            <a:spAutoFit/>
          </a:bodyPr>
          <a:lstStyle/>
          <a:p>
            <a:pPr marL="0" marR="0" lvl="0" indent="0" algn="l" rtl="0">
              <a:lnSpc>
                <a:spcPct val="100000"/>
              </a:lnSpc>
              <a:spcBef>
                <a:spcPts val="0"/>
              </a:spcBef>
              <a:spcAft>
                <a:spcPts val="0"/>
              </a:spcAft>
              <a:buClr>
                <a:schemeClr val="lt1"/>
              </a:buClr>
              <a:buSzPts val="4400"/>
              <a:buFont typeface="Open Sans"/>
              <a:buNone/>
            </a:pPr>
            <a:r>
              <a:rPr lang="en-US" sz="4400" b="1" i="0" u="none" strike="noStrike" cap="none" dirty="0">
                <a:solidFill>
                  <a:schemeClr val="lt1"/>
                </a:solidFill>
                <a:latin typeface="Open Sans"/>
                <a:ea typeface="Open Sans"/>
                <a:cs typeface="Open Sans"/>
                <a:sym typeface="Open Sans"/>
              </a:rPr>
              <a:t>RSE Day Assembly</a:t>
            </a:r>
          </a:p>
          <a:p>
            <a:pPr marL="0" marR="0" lvl="0" indent="0" algn="l" rtl="0">
              <a:lnSpc>
                <a:spcPct val="100000"/>
              </a:lnSpc>
              <a:spcBef>
                <a:spcPts val="600"/>
              </a:spcBef>
              <a:spcAft>
                <a:spcPts val="0"/>
              </a:spcAft>
              <a:buClr>
                <a:schemeClr val="lt1"/>
              </a:buClr>
              <a:buSzPts val="4400"/>
              <a:buFont typeface="Open Sans"/>
              <a:buNone/>
            </a:pPr>
            <a:endParaRPr lang="en-US" sz="2800" b="1" i="0" u="none" strike="noStrike" cap="none" dirty="0">
              <a:solidFill>
                <a:schemeClr val="bg1">
                  <a:lumMod val="95000"/>
                </a:schemeClr>
              </a:solidFill>
              <a:latin typeface="Open Sans"/>
              <a:ea typeface="Open Sans"/>
              <a:cs typeface="Open Sans"/>
              <a:sym typeface="Open Sans"/>
            </a:endParaRPr>
          </a:p>
          <a:p>
            <a:pPr marL="0" marR="0" lvl="0" indent="0" algn="l" rtl="0">
              <a:lnSpc>
                <a:spcPct val="100000"/>
              </a:lnSpc>
              <a:spcBef>
                <a:spcPts val="600"/>
              </a:spcBef>
              <a:spcAft>
                <a:spcPts val="0"/>
              </a:spcAft>
              <a:buClr>
                <a:schemeClr val="lt1"/>
              </a:buClr>
              <a:buSzPts val="4400"/>
              <a:buFont typeface="Open Sans"/>
              <a:buNone/>
            </a:pPr>
            <a:r>
              <a:rPr lang="en-US" sz="2800" b="1" i="0" u="none" strike="noStrike" cap="none" dirty="0">
                <a:solidFill>
                  <a:schemeClr val="bg1">
                    <a:lumMod val="95000"/>
                  </a:schemeClr>
                </a:solidFill>
                <a:latin typeface="Open Sans"/>
                <a:ea typeface="Open Sans"/>
                <a:cs typeface="Open Sans"/>
                <a:sym typeface="Open Sans"/>
              </a:rPr>
              <a:t>26</a:t>
            </a:r>
            <a:r>
              <a:rPr lang="en-US" sz="2800" b="1" i="0" u="none" strike="noStrike" cap="none" baseline="30000" dirty="0">
                <a:solidFill>
                  <a:schemeClr val="bg1">
                    <a:lumMod val="95000"/>
                  </a:schemeClr>
                </a:solidFill>
                <a:latin typeface="Open Sans"/>
                <a:ea typeface="Open Sans"/>
                <a:cs typeface="Open Sans"/>
                <a:sym typeface="Open Sans"/>
              </a:rPr>
              <a:t>th</a:t>
            </a:r>
            <a:r>
              <a:rPr lang="en-US" sz="2800" b="1" i="0" u="none" strike="noStrike" cap="none" dirty="0">
                <a:solidFill>
                  <a:schemeClr val="bg1">
                    <a:lumMod val="95000"/>
                  </a:schemeClr>
                </a:solidFill>
                <a:latin typeface="Open Sans"/>
                <a:ea typeface="Open Sans"/>
                <a:cs typeface="Open Sans"/>
                <a:sym typeface="Open Sans"/>
              </a:rPr>
              <a:t> June 2025</a:t>
            </a:r>
            <a:endParaRPr lang="en-US" sz="1800" b="0" i="0" u="none" strike="noStrike" cap="none" dirty="0">
              <a:solidFill>
                <a:schemeClr val="bg1">
                  <a:lumMod val="95000"/>
                </a:schemeClr>
              </a:solidFill>
              <a:latin typeface="Open Sans"/>
              <a:ea typeface="Open Sans"/>
              <a:cs typeface="Open Sans"/>
              <a:sym typeface="Open Sans"/>
            </a:endParaRPr>
          </a:p>
          <a:p>
            <a:pPr marL="0" marR="0" lvl="0" indent="0" algn="l" rtl="0">
              <a:lnSpc>
                <a:spcPct val="100000"/>
              </a:lnSpc>
              <a:spcBef>
                <a:spcPts val="600"/>
              </a:spcBef>
              <a:spcAft>
                <a:spcPts val="0"/>
              </a:spcAft>
              <a:buClr>
                <a:srgbClr val="603589"/>
              </a:buClr>
              <a:buSzPts val="2800"/>
              <a:buFont typeface="Open Sans"/>
              <a:buNone/>
            </a:pPr>
            <a:r>
              <a:rPr lang="en-US" sz="2800" b="1" i="0" u="none" strike="noStrike" cap="none" dirty="0">
                <a:solidFill>
                  <a:schemeClr val="bg1">
                    <a:lumMod val="95000"/>
                  </a:schemeClr>
                </a:solidFill>
                <a:latin typeface="Open Sans"/>
                <a:ea typeface="Open Sans"/>
                <a:cs typeface="Open Sans"/>
                <a:sym typeface="Open Sans"/>
              </a:rPr>
              <a:t>Communicate</a:t>
            </a:r>
            <a:endParaRPr lang="en-US" sz="3600" b="0" i="0" u="none" strike="noStrike" cap="none" dirty="0">
              <a:solidFill>
                <a:schemeClr val="bg1">
                  <a:lumMod val="95000"/>
                </a:schemeClr>
              </a:solidFill>
              <a:latin typeface="Open Sans"/>
              <a:ea typeface="Open Sans"/>
              <a:cs typeface="Open Sans"/>
              <a:sym typeface="Open Sans"/>
            </a:endParaRPr>
          </a:p>
        </p:txBody>
      </p:sp>
      <p:sp>
        <p:nvSpPr>
          <p:cNvPr id="2" name="Rectangle 1">
            <a:hlinkClick r:id="rId3"/>
            <a:extLst>
              <a:ext uri="{FF2B5EF4-FFF2-40B4-BE49-F238E27FC236}">
                <a16:creationId xmlns:a16="http://schemas.microsoft.com/office/drawing/2014/main" id="{0D760409-95B1-B48B-6BAE-7EB992445015}"/>
              </a:ext>
            </a:extLst>
          </p:cNvPr>
          <p:cNvSpPr/>
          <p:nvPr/>
        </p:nvSpPr>
        <p:spPr>
          <a:xfrm>
            <a:off x="254643" y="5162309"/>
            <a:ext cx="2384385" cy="1585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a:hlinkClick r:id="rId4"/>
            <a:extLst>
              <a:ext uri="{FF2B5EF4-FFF2-40B4-BE49-F238E27FC236}">
                <a16:creationId xmlns:a16="http://schemas.microsoft.com/office/drawing/2014/main" id="{A8FAA8E5-6C83-5D11-3A21-26A1CB217248}"/>
              </a:ext>
            </a:extLst>
          </p:cNvPr>
          <p:cNvSpPr/>
          <p:nvPr/>
        </p:nvSpPr>
        <p:spPr>
          <a:xfrm>
            <a:off x="7298032" y="5881606"/>
            <a:ext cx="1510301" cy="6800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p2">
            <a:extLst>
              <a:ext uri="{FF2B5EF4-FFF2-40B4-BE49-F238E27FC236}">
                <a16:creationId xmlns:a16="http://schemas.microsoft.com/office/drawing/2014/main" id="{2F30CC3C-943E-FBE1-EA15-16F4404513AE}"/>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a:solidFill>
                  <a:srgbClr val="ED6C04"/>
                </a:solidFill>
                <a:latin typeface="Open Sans"/>
                <a:ea typeface="Open Sans"/>
                <a:cs typeface="Open Sans"/>
                <a:sym typeface="Open Sans"/>
              </a:rPr>
              <a:t>What is RSE Day?</a:t>
            </a:r>
            <a:endParaRPr sz="3600" b="1" i="0" u="none" strike="noStrike" cap="none">
              <a:solidFill>
                <a:srgbClr val="ED6C04"/>
              </a:solidFill>
              <a:latin typeface="Open Sans"/>
              <a:ea typeface="Open Sans"/>
              <a:cs typeface="Open Sans"/>
              <a:sym typeface="Open Sans"/>
            </a:endParaRPr>
          </a:p>
        </p:txBody>
      </p:sp>
      <p:sp>
        <p:nvSpPr>
          <p:cNvPr id="3" name="Google Shape;33;p2">
            <a:extLst>
              <a:ext uri="{FF2B5EF4-FFF2-40B4-BE49-F238E27FC236}">
                <a16:creationId xmlns:a16="http://schemas.microsoft.com/office/drawing/2014/main" id="{D0065AC3-781F-5A9A-A584-8FE15FEF7C8E}"/>
              </a:ext>
            </a:extLst>
          </p:cNvPr>
          <p:cNvSpPr txBox="1"/>
          <p:nvPr/>
        </p:nvSpPr>
        <p:spPr>
          <a:xfrm>
            <a:off x="431800" y="1376363"/>
            <a:ext cx="8280300" cy="1600800"/>
          </a:xfrm>
          <a:prstGeom prst="rect">
            <a:avLst/>
          </a:prstGeom>
          <a:noFill/>
          <a:ln>
            <a:noFill/>
          </a:ln>
        </p:spPr>
        <p:txBody>
          <a:bodyPr spcFirstLastPara="1" wrap="square" lIns="72000" tIns="45700" rIns="0"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r>
              <a:rPr lang="en-GB" sz="1800" b="0" i="0" u="none" strike="noStrike" cap="none" dirty="0">
                <a:solidFill>
                  <a:schemeClr val="dk1"/>
                </a:solidFill>
                <a:latin typeface="Open Sans"/>
                <a:ea typeface="Open Sans"/>
                <a:cs typeface="Open Sans"/>
                <a:sym typeface="Open Sans"/>
              </a:rPr>
              <a:t>RSE Day is celebrated on the last Thursday of June each year. This year, it is held on </a:t>
            </a:r>
            <a:r>
              <a:rPr lang="en-GB" sz="1800" b="1" i="0" u="none" strike="noStrike" cap="none" dirty="0">
                <a:solidFill>
                  <a:schemeClr val="dk1"/>
                </a:solidFill>
                <a:latin typeface="Open Sans"/>
                <a:ea typeface="Open Sans"/>
                <a:cs typeface="Open Sans"/>
                <a:sym typeface="Open Sans"/>
              </a:rPr>
              <a:t>26</a:t>
            </a:r>
            <a:r>
              <a:rPr lang="en-GB" sz="1800" b="1" i="0" u="none" strike="noStrike" cap="none" baseline="30000" dirty="0">
                <a:solidFill>
                  <a:schemeClr val="dk1"/>
                </a:solidFill>
                <a:latin typeface="Open Sans"/>
                <a:ea typeface="Open Sans"/>
                <a:cs typeface="Open Sans"/>
                <a:sym typeface="Open Sans"/>
              </a:rPr>
              <a:t>th</a:t>
            </a:r>
            <a:r>
              <a:rPr lang="en-GB" sz="1800" b="1" i="0" u="none" strike="noStrike" cap="none" dirty="0">
                <a:solidFill>
                  <a:schemeClr val="dk1"/>
                </a:solidFill>
                <a:latin typeface="Open Sans"/>
                <a:ea typeface="Open Sans"/>
                <a:cs typeface="Open Sans"/>
                <a:sym typeface="Open Sans"/>
              </a:rPr>
              <a:t> June 2025</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Open Sans"/>
              <a:buNone/>
            </a:pPr>
            <a:endParaRPr sz="8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800"/>
              <a:buFont typeface="Open Sans"/>
              <a:buNone/>
            </a:pPr>
            <a:r>
              <a:rPr lang="en-GB" sz="1800" b="0" i="0" u="none" strike="noStrike" cap="none" dirty="0">
                <a:solidFill>
                  <a:schemeClr val="dk1"/>
                </a:solidFill>
                <a:latin typeface="Open Sans"/>
                <a:ea typeface="Open Sans"/>
                <a:cs typeface="Open Sans"/>
                <a:sym typeface="Open Sans"/>
              </a:rPr>
              <a:t>The day celebrates excellent relationships and sex education (RSE) that promotes the wellbeing and safety of children and young peopl</a:t>
            </a:r>
            <a:r>
              <a:rPr lang="en-GB" sz="1800" b="0" i="0" u="none" strike="noStrike" cap="none" dirty="0">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 in</a:t>
            </a:r>
            <a:r>
              <a:rPr lang="en-GB" sz="1800" b="0" i="0" u="none" strike="noStrike" cap="none" dirty="0">
                <a:solidFill>
                  <a:schemeClr val="dk1"/>
                </a:solidFill>
                <a:latin typeface="Open Sans"/>
                <a:ea typeface="Open Sans"/>
                <a:cs typeface="Open Sans"/>
                <a:sym typeface="Open Sans"/>
              </a:rPr>
              <a:t> schools and other settings. </a:t>
            </a:r>
            <a:endParaRPr sz="1800" b="0" i="0" u="none" strike="noStrike" cap="none" dirty="0">
              <a:solidFill>
                <a:schemeClr val="dk1"/>
              </a:solidFill>
              <a:latin typeface="Calibri"/>
              <a:ea typeface="Calibri"/>
              <a:cs typeface="Calibri"/>
              <a:sym typeface="Calibri"/>
            </a:endParaRPr>
          </a:p>
        </p:txBody>
      </p:sp>
      <p:grpSp>
        <p:nvGrpSpPr>
          <p:cNvPr id="39" name="Group 38">
            <a:extLst>
              <a:ext uri="{FF2B5EF4-FFF2-40B4-BE49-F238E27FC236}">
                <a16:creationId xmlns:a16="http://schemas.microsoft.com/office/drawing/2014/main" id="{45E419B8-A436-2A7E-6481-C5A92C140E68}"/>
              </a:ext>
            </a:extLst>
          </p:cNvPr>
          <p:cNvGrpSpPr/>
          <p:nvPr/>
        </p:nvGrpSpPr>
        <p:grpSpPr>
          <a:xfrm>
            <a:off x="3184" y="3084111"/>
            <a:ext cx="9147695" cy="3791564"/>
            <a:chOff x="3184" y="3084111"/>
            <a:chExt cx="9147695" cy="3791564"/>
          </a:xfrm>
        </p:grpSpPr>
        <p:pic>
          <p:nvPicPr>
            <p:cNvPr id="38" name="Picture 37">
              <a:extLst>
                <a:ext uri="{FF2B5EF4-FFF2-40B4-BE49-F238E27FC236}">
                  <a16:creationId xmlns:a16="http://schemas.microsoft.com/office/drawing/2014/main" id="{CB6C9A5C-2985-B9F0-0D2E-08D7BF1C9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066" y="3084111"/>
              <a:ext cx="2241256" cy="2153131"/>
            </a:xfrm>
            <a:prstGeom prst="rect">
              <a:avLst/>
            </a:prstGeom>
          </p:spPr>
        </p:pic>
        <p:pic>
          <p:nvPicPr>
            <p:cNvPr id="36" name="Picture 35">
              <a:extLst>
                <a:ext uri="{FF2B5EF4-FFF2-40B4-BE49-F238E27FC236}">
                  <a16:creationId xmlns:a16="http://schemas.microsoft.com/office/drawing/2014/main" id="{63D25AFA-5F10-66C3-C926-1B2DC0A7C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3393" y="3099976"/>
              <a:ext cx="2358686" cy="2086700"/>
            </a:xfrm>
            <a:prstGeom prst="rect">
              <a:avLst/>
            </a:prstGeom>
          </p:spPr>
        </p:pic>
        <p:pic>
          <p:nvPicPr>
            <p:cNvPr id="34" name="Picture 33">
              <a:extLst>
                <a:ext uri="{FF2B5EF4-FFF2-40B4-BE49-F238E27FC236}">
                  <a16:creationId xmlns:a16="http://schemas.microsoft.com/office/drawing/2014/main" id="{7CB5911A-AD90-8CAB-123D-29A3993C35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0026" y="3217030"/>
              <a:ext cx="1981501" cy="2067542"/>
            </a:xfrm>
            <a:prstGeom prst="rect">
              <a:avLst/>
            </a:prstGeom>
          </p:spPr>
        </p:pic>
        <p:pic>
          <p:nvPicPr>
            <p:cNvPr id="32" name="Picture 31">
              <a:extLst>
                <a:ext uri="{FF2B5EF4-FFF2-40B4-BE49-F238E27FC236}">
                  <a16:creationId xmlns:a16="http://schemas.microsoft.com/office/drawing/2014/main" id="{607650B5-FD12-F1C9-F276-D1BF78876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8146" y="3866074"/>
              <a:ext cx="2154723" cy="2313222"/>
            </a:xfrm>
            <a:prstGeom prst="rect">
              <a:avLst/>
            </a:prstGeom>
          </p:spPr>
        </p:pic>
        <p:pic>
          <p:nvPicPr>
            <p:cNvPr id="30" name="Picture 29">
              <a:extLst>
                <a:ext uri="{FF2B5EF4-FFF2-40B4-BE49-F238E27FC236}">
                  <a16:creationId xmlns:a16="http://schemas.microsoft.com/office/drawing/2014/main" id="{C091BA0B-3E29-0A7A-99B8-23279ABBB1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5445" y="4074682"/>
              <a:ext cx="2217502" cy="2242388"/>
            </a:xfrm>
            <a:prstGeom prst="rect">
              <a:avLst/>
            </a:prstGeom>
          </p:spPr>
        </p:pic>
        <p:pic>
          <p:nvPicPr>
            <p:cNvPr id="28" name="Picture 27">
              <a:extLst>
                <a:ext uri="{FF2B5EF4-FFF2-40B4-BE49-F238E27FC236}">
                  <a16:creationId xmlns:a16="http://schemas.microsoft.com/office/drawing/2014/main" id="{C6644B5E-BBD9-C733-E19B-0A435FC947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798" y="3956734"/>
              <a:ext cx="2134562" cy="2232980"/>
            </a:xfrm>
            <a:prstGeom prst="rect">
              <a:avLst/>
            </a:prstGeom>
          </p:spPr>
        </p:pic>
        <p:pic>
          <p:nvPicPr>
            <p:cNvPr id="26" name="Picture 25">
              <a:extLst>
                <a:ext uri="{FF2B5EF4-FFF2-40B4-BE49-F238E27FC236}">
                  <a16:creationId xmlns:a16="http://schemas.microsoft.com/office/drawing/2014/main" id="{03273664-9001-FA41-7511-6A926BA95B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0772" y="4070095"/>
              <a:ext cx="2200656" cy="2142378"/>
            </a:xfrm>
            <a:prstGeom prst="rect">
              <a:avLst/>
            </a:prstGeom>
          </p:spPr>
        </p:pic>
        <p:pic>
          <p:nvPicPr>
            <p:cNvPr id="24" name="Picture 23">
              <a:extLst>
                <a:ext uri="{FF2B5EF4-FFF2-40B4-BE49-F238E27FC236}">
                  <a16:creationId xmlns:a16="http://schemas.microsoft.com/office/drawing/2014/main" id="{DEA5FCCD-7849-2307-7708-62ECFA6F0C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4" y="4733296"/>
              <a:ext cx="2217502" cy="2138351"/>
            </a:xfrm>
            <a:prstGeom prst="rect">
              <a:avLst/>
            </a:prstGeom>
          </p:spPr>
        </p:pic>
        <p:pic>
          <p:nvPicPr>
            <p:cNvPr id="18" name="Picture 17">
              <a:extLst>
                <a:ext uri="{FF2B5EF4-FFF2-40B4-BE49-F238E27FC236}">
                  <a16:creationId xmlns:a16="http://schemas.microsoft.com/office/drawing/2014/main" id="{84426588-631F-FD6A-58E4-5E9CC1ADB7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90186" y="4733298"/>
              <a:ext cx="2327877" cy="2142377"/>
            </a:xfrm>
            <a:prstGeom prst="rect">
              <a:avLst/>
            </a:prstGeom>
          </p:spPr>
        </p:pic>
        <p:pic>
          <p:nvPicPr>
            <p:cNvPr id="20" name="Picture 19">
              <a:extLst>
                <a:ext uri="{FF2B5EF4-FFF2-40B4-BE49-F238E27FC236}">
                  <a16:creationId xmlns:a16="http://schemas.microsoft.com/office/drawing/2014/main" id="{44CAEA4D-F4C8-1472-31ED-AD77169EA3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5184" y="4733298"/>
              <a:ext cx="2134562" cy="2138350"/>
            </a:xfrm>
            <a:prstGeom prst="rect">
              <a:avLst/>
            </a:prstGeom>
          </p:spPr>
        </p:pic>
        <p:pic>
          <p:nvPicPr>
            <p:cNvPr id="16" name="Picture 15">
              <a:extLst>
                <a:ext uri="{FF2B5EF4-FFF2-40B4-BE49-F238E27FC236}">
                  <a16:creationId xmlns:a16="http://schemas.microsoft.com/office/drawing/2014/main" id="{59E300CF-DDD3-DFDE-09F7-795D85A748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98314" y="4599053"/>
              <a:ext cx="2134562" cy="2272595"/>
            </a:xfrm>
            <a:prstGeom prst="rect">
              <a:avLst/>
            </a:prstGeom>
          </p:spPr>
        </p:pic>
        <p:pic>
          <p:nvPicPr>
            <p:cNvPr id="22" name="Picture 21">
              <a:extLst>
                <a:ext uri="{FF2B5EF4-FFF2-40B4-BE49-F238E27FC236}">
                  <a16:creationId xmlns:a16="http://schemas.microsoft.com/office/drawing/2014/main" id="{B706977D-77F8-B5FE-3F6E-49D86F6341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4982" y="4816713"/>
              <a:ext cx="2155897" cy="205493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8BA131-EF72-D5AA-0EC6-FEC00CA7F72F}"/>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FAF3F8E-305B-97E9-E004-0C203D1E2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92" y="1405589"/>
            <a:ext cx="2202280" cy="4865427"/>
          </a:xfrm>
          <a:prstGeom prst="rect">
            <a:avLst/>
          </a:prstGeom>
        </p:spPr>
      </p:pic>
      <p:sp>
        <p:nvSpPr>
          <p:cNvPr id="4" name="Google Shape;39;p3">
            <a:extLst>
              <a:ext uri="{FF2B5EF4-FFF2-40B4-BE49-F238E27FC236}">
                <a16:creationId xmlns:a16="http://schemas.microsoft.com/office/drawing/2014/main" id="{0B3B3820-9A15-0F39-7F2D-B9C4F5901EA4}"/>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rPr>
              <a:t>What is RSE Day?</a:t>
            </a:r>
            <a:endParaRPr sz="3600" b="1" i="0" u="none" strike="noStrike" cap="none" dirty="0">
              <a:solidFill>
                <a:srgbClr val="ED6C04"/>
              </a:solidFill>
              <a:latin typeface="Open Sans"/>
              <a:ea typeface="Open Sans"/>
              <a:cs typeface="Open Sans"/>
              <a:sym typeface="Open Sans"/>
            </a:endParaRPr>
          </a:p>
        </p:txBody>
      </p:sp>
      <p:sp>
        <p:nvSpPr>
          <p:cNvPr id="5" name="Google Shape;40;p3">
            <a:extLst>
              <a:ext uri="{FF2B5EF4-FFF2-40B4-BE49-F238E27FC236}">
                <a16:creationId xmlns:a16="http://schemas.microsoft.com/office/drawing/2014/main" id="{5CB3CFF6-53C3-1B0C-058A-EA4F1ECF10A7}"/>
              </a:ext>
            </a:extLst>
          </p:cNvPr>
          <p:cNvSpPr txBox="1"/>
          <p:nvPr/>
        </p:nvSpPr>
        <p:spPr>
          <a:xfrm>
            <a:off x="431800" y="1390011"/>
            <a:ext cx="4526900" cy="4278054"/>
          </a:xfrm>
          <a:prstGeom prst="rect">
            <a:avLst/>
          </a:prstGeom>
          <a:noFill/>
          <a:ln>
            <a:noFill/>
          </a:ln>
        </p:spPr>
        <p:txBody>
          <a:bodyPr spcFirstLastPara="1" wrap="square" lIns="72000" tIns="45700" rIns="0"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r>
              <a:rPr lang="en-GB"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RSE Day gives us an opportunity to talk openly about many topics related to relationships and sex education.</a:t>
            </a:r>
            <a:endParaRPr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800"/>
              <a:buFont typeface="Open Sans"/>
              <a:buNone/>
            </a:pPr>
            <a:endParaRPr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marR="0" lvl="0" indent="0" algn="l" rtl="0">
              <a:lnSpc>
                <a:spcPct val="100000"/>
              </a:lnSpc>
              <a:spcBef>
                <a:spcPts val="0"/>
              </a:spcBef>
              <a:spcAft>
                <a:spcPts val="0"/>
              </a:spcAft>
              <a:buClr>
                <a:schemeClr val="dk1"/>
              </a:buClr>
              <a:buSzPts val="1800"/>
              <a:buFont typeface="Open Sans"/>
              <a:buNone/>
            </a:pPr>
            <a:r>
              <a:rPr lang="en-GB"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Being comfortable talking about RSE has a positive impact on our lives.</a:t>
            </a:r>
          </a:p>
          <a:p>
            <a:pPr marL="0" marR="0" lvl="0" indent="0" algn="l" rtl="0">
              <a:lnSpc>
                <a:spcPct val="100000"/>
              </a:lnSpc>
              <a:spcBef>
                <a:spcPts val="0"/>
              </a:spcBef>
              <a:spcAft>
                <a:spcPts val="0"/>
              </a:spcAft>
              <a:buClr>
                <a:schemeClr val="dk1"/>
              </a:buClr>
              <a:buSzPts val="1800"/>
              <a:buFont typeface="Open Sans"/>
              <a:buNone/>
            </a:pP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marR="0" lvl="0" indent="0" algn="l" rtl="0">
              <a:lnSpc>
                <a:spcPct val="100000"/>
              </a:lnSpc>
              <a:spcBef>
                <a:spcPts val="0"/>
              </a:spcBef>
              <a:spcAft>
                <a:spcPts val="0"/>
              </a:spcAft>
              <a:buClr>
                <a:schemeClr val="dk1"/>
              </a:buClr>
              <a:buSzPts val="1800"/>
              <a:buFont typeface="Open Sans"/>
              <a:buNone/>
            </a:pPr>
            <a:r>
              <a:rPr lang="en-GB"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C</a:t>
            </a:r>
            <a:r>
              <a:rPr lang="en-GB"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onversations around RSE help to:</a:t>
            </a:r>
            <a:endParaRPr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285750" algn="l" rtl="0">
              <a:lnSpc>
                <a:spcPct val="120000"/>
              </a:lnSpc>
              <a:spcBef>
                <a:spcPts val="600"/>
              </a:spcBef>
              <a:spcAft>
                <a:spcPts val="0"/>
              </a:spcAft>
              <a:buClr>
                <a:schemeClr val="dk1"/>
              </a:buClr>
              <a:buSzPts val="1800"/>
              <a:buFont typeface="Arial"/>
              <a:buChar char="•"/>
            </a:pPr>
            <a:r>
              <a:rPr lang="en-GB"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keep us safe and healthy;</a:t>
            </a:r>
            <a:endParaRPr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285750" algn="l" rtl="0">
              <a:lnSpc>
                <a:spcPct val="120000"/>
              </a:lnSpc>
              <a:spcBef>
                <a:spcPts val="600"/>
              </a:spcBef>
              <a:spcAft>
                <a:spcPts val="0"/>
              </a:spcAft>
              <a:buClr>
                <a:schemeClr val="dk1"/>
              </a:buClr>
              <a:buSzPts val="1800"/>
              <a:buFont typeface="Arial"/>
              <a:buChar char="•"/>
            </a:pPr>
            <a:r>
              <a:rPr lang="en-GB"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improve our communication;</a:t>
            </a:r>
            <a:endParaRPr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285750" algn="l" rtl="0">
              <a:lnSpc>
                <a:spcPct val="120000"/>
              </a:lnSpc>
              <a:spcBef>
                <a:spcPts val="600"/>
              </a:spcBef>
              <a:spcAft>
                <a:spcPts val="0"/>
              </a:spcAft>
              <a:buClr>
                <a:schemeClr val="dk1"/>
              </a:buClr>
              <a:buSzPts val="1800"/>
              <a:buFont typeface="Arial"/>
              <a:buChar char="•"/>
            </a:pPr>
            <a:r>
              <a:rPr lang="en-GB"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increase our understanding of relationships and other related topics;</a:t>
            </a:r>
            <a:endParaRPr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285750" algn="l" rtl="0">
              <a:lnSpc>
                <a:spcPct val="120000"/>
              </a:lnSpc>
              <a:spcBef>
                <a:spcPts val="600"/>
              </a:spcBef>
              <a:spcAft>
                <a:spcPts val="0"/>
              </a:spcAft>
              <a:buClr>
                <a:schemeClr val="dk1"/>
              </a:buClr>
              <a:buSzPts val="1800"/>
              <a:buFont typeface="Arial"/>
              <a:buChar char="•"/>
            </a:pPr>
            <a:r>
              <a:rPr lang="en-GB"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improve our confidence and wellbeing.</a:t>
            </a:r>
            <a:endParaRPr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8" name="Picture 7">
            <a:extLst>
              <a:ext uri="{FF2B5EF4-FFF2-40B4-BE49-F238E27FC236}">
                <a16:creationId xmlns:a16="http://schemas.microsoft.com/office/drawing/2014/main" id="{DD5BB3E7-E846-25B4-C93A-395F9F6DC2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3807" y="1376363"/>
            <a:ext cx="2771019" cy="3412193"/>
          </a:xfrm>
          <a:prstGeom prst="rect">
            <a:avLst/>
          </a:prstGeom>
        </p:spPr>
      </p:pic>
      <p:pic>
        <p:nvPicPr>
          <p:cNvPr id="10" name="Picture 9">
            <a:extLst>
              <a:ext uri="{FF2B5EF4-FFF2-40B4-BE49-F238E27FC236}">
                <a16:creationId xmlns:a16="http://schemas.microsoft.com/office/drawing/2014/main" id="{94B7373D-2D01-D9D6-E8A1-368037394B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8700" y="3175451"/>
            <a:ext cx="3848707" cy="2350634"/>
          </a:xfrm>
          <a:prstGeom prst="rect">
            <a:avLst/>
          </a:prstGeom>
        </p:spPr>
      </p:pic>
      <p:pic>
        <p:nvPicPr>
          <p:cNvPr id="12" name="Picture 11">
            <a:extLst>
              <a:ext uri="{FF2B5EF4-FFF2-40B4-BE49-F238E27FC236}">
                <a16:creationId xmlns:a16="http://schemas.microsoft.com/office/drawing/2014/main" id="{7FA29C43-30D9-14AD-F304-01D7EAE3B3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4941" y="4501153"/>
            <a:ext cx="2652070" cy="2366358"/>
          </a:xfrm>
          <a:prstGeom prst="rect">
            <a:avLst/>
          </a:prstGeom>
        </p:spPr>
      </p:pic>
      <p:pic>
        <p:nvPicPr>
          <p:cNvPr id="14" name="Picture 13">
            <a:extLst>
              <a:ext uri="{FF2B5EF4-FFF2-40B4-BE49-F238E27FC236}">
                <a16:creationId xmlns:a16="http://schemas.microsoft.com/office/drawing/2014/main" id="{DBF7DBAC-B496-5C3B-6C66-C5015A1BB5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1057" y="3555040"/>
            <a:ext cx="2413739" cy="3302960"/>
          </a:xfrm>
          <a:prstGeom prst="rect">
            <a:avLst/>
          </a:prstGeom>
        </p:spPr>
      </p:pic>
    </p:spTree>
    <p:extLst>
      <p:ext uri="{BB962C8B-B14F-4D97-AF65-F5344CB8AC3E}">
        <p14:creationId xmlns:p14="http://schemas.microsoft.com/office/powerpoint/2010/main" val="324224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30D2762-EBEB-E838-F2AF-C699C85F8C2F}"/>
            </a:ext>
          </a:extLst>
        </p:cNvPr>
        <p:cNvGrpSpPr/>
        <p:nvPr/>
      </p:nvGrpSpPr>
      <p:grpSpPr>
        <a:xfrm>
          <a:off x="0" y="0"/>
          <a:ext cx="0" cy="0"/>
          <a:chOff x="0" y="0"/>
          <a:chExt cx="0" cy="0"/>
        </a:xfrm>
      </p:grpSpPr>
      <p:sp>
        <p:nvSpPr>
          <p:cNvPr id="2" name="Google Shape;45;p4">
            <a:extLst>
              <a:ext uri="{FF2B5EF4-FFF2-40B4-BE49-F238E27FC236}">
                <a16:creationId xmlns:a16="http://schemas.microsoft.com/office/drawing/2014/main" id="{DE23837A-0C99-4D25-2D39-1D7CF5DEC20C}"/>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rPr>
              <a:t>RSE Day 2025</a:t>
            </a:r>
            <a:endParaRPr sz="3600" b="1" i="0" u="none" strike="noStrike" cap="none" dirty="0">
              <a:solidFill>
                <a:srgbClr val="ED6C04"/>
              </a:solidFill>
              <a:latin typeface="Open Sans"/>
              <a:ea typeface="Open Sans"/>
              <a:cs typeface="Open Sans"/>
              <a:sym typeface="Open Sans"/>
            </a:endParaRPr>
          </a:p>
        </p:txBody>
      </p:sp>
      <p:sp>
        <p:nvSpPr>
          <p:cNvPr id="3" name="Google Shape;46;p4">
            <a:extLst>
              <a:ext uri="{FF2B5EF4-FFF2-40B4-BE49-F238E27FC236}">
                <a16:creationId xmlns:a16="http://schemas.microsoft.com/office/drawing/2014/main" id="{CCFCA2DD-FD9A-C56F-0545-0D75AB7BB54E}"/>
              </a:ext>
            </a:extLst>
          </p:cNvPr>
          <p:cNvSpPr/>
          <p:nvPr/>
        </p:nvSpPr>
        <p:spPr>
          <a:xfrm>
            <a:off x="3138667" y="2033049"/>
            <a:ext cx="2866666" cy="770058"/>
          </a:xfrm>
          <a:prstGeom prst="roundRect">
            <a:avLst>
              <a:gd name="adj" fmla="val 50000"/>
            </a:avLst>
          </a:prstGeom>
          <a:solidFill>
            <a:srgbClr val="ED6C04"/>
          </a:solidFill>
          <a:ln>
            <a:noFill/>
          </a:ln>
        </p:spPr>
        <p:txBody>
          <a:bodyPr spcFirstLastPara="1" wrap="square" lIns="108000" tIns="108000" rIns="108000" bIns="108000" anchor="t" anchorCtr="0">
            <a:noAutofit/>
          </a:bodyPr>
          <a:lstStyle/>
          <a:p>
            <a:pPr marL="0" marR="0" lvl="0" indent="0" algn="ctr" rtl="0">
              <a:lnSpc>
                <a:spcPct val="100000"/>
              </a:lnSpc>
              <a:spcBef>
                <a:spcPts val="0"/>
              </a:spcBef>
              <a:spcAft>
                <a:spcPts val="0"/>
              </a:spcAft>
              <a:buClr>
                <a:schemeClr val="lt1"/>
              </a:buClr>
              <a:buSzPts val="2000"/>
              <a:buFont typeface="Open Sans"/>
              <a:buNone/>
            </a:pPr>
            <a:r>
              <a:rPr lang="en-GB" sz="2000" b="1" i="0" u="none" strike="noStrike" cap="none" dirty="0">
                <a:solidFill>
                  <a:schemeClr val="lt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Communicat</a:t>
            </a:r>
            <a:r>
              <a:rPr lang="en-GB" sz="2000" b="1" i="0" u="none" strike="noStrike" cap="none" dirty="0">
                <a:solidFill>
                  <a:schemeClr val="lt1"/>
                </a:solidFill>
                <a:latin typeface="Open Sans"/>
                <a:ea typeface="Open Sans"/>
                <a:cs typeface="Open Sans"/>
                <a:sym typeface="Open Sans"/>
              </a:rPr>
              <a:t>e</a:t>
            </a:r>
            <a:endParaRPr sz="2000" b="0" i="0" u="none" strike="noStrike" cap="none" dirty="0">
              <a:solidFill>
                <a:schemeClr val="lt1"/>
              </a:solidFill>
              <a:latin typeface="Open Sans"/>
              <a:ea typeface="Open Sans"/>
              <a:cs typeface="Open Sans"/>
              <a:sym typeface="Open Sans"/>
            </a:endParaRPr>
          </a:p>
        </p:txBody>
      </p:sp>
      <p:sp>
        <p:nvSpPr>
          <p:cNvPr id="6" name="Google Shape;47;p4">
            <a:extLst>
              <a:ext uri="{FF2B5EF4-FFF2-40B4-BE49-F238E27FC236}">
                <a16:creationId xmlns:a16="http://schemas.microsoft.com/office/drawing/2014/main" id="{FE0ABFA0-CB14-B012-86E1-F0E1558F4430}"/>
              </a:ext>
            </a:extLst>
          </p:cNvPr>
          <p:cNvSpPr txBox="1"/>
          <p:nvPr/>
        </p:nvSpPr>
        <p:spPr>
          <a:xfrm>
            <a:off x="431800" y="3493986"/>
            <a:ext cx="8280300" cy="1156045"/>
          </a:xfrm>
          <a:prstGeom prst="rect">
            <a:avLst/>
          </a:prstGeom>
          <a:noFill/>
          <a:ln>
            <a:noFill/>
          </a:ln>
        </p:spPr>
        <p:txBody>
          <a:bodyPr spcFirstLastPara="1" wrap="square" lIns="72000" tIns="45700" rIns="0" bIns="45700" anchor="t" anchorCtr="0">
            <a:spAutoFit/>
          </a:bodyPr>
          <a:lstStyle/>
          <a:p>
            <a:pPr lvl="0">
              <a:lnSpc>
                <a:spcPct val="127777"/>
              </a:lnSpc>
              <a:buClr>
                <a:srgbClr val="262626"/>
              </a:buClr>
              <a:buSzPts val="1800"/>
            </a:pPr>
            <a:r>
              <a:rPr lang="en-US" dirty="0">
                <a:solidFill>
                  <a:schemeClr val="dk1"/>
                </a:solidFill>
                <a:latin typeface="Open Sans"/>
                <a:ea typeface="Open Sans"/>
                <a:cs typeface="Open Sans"/>
                <a:sym typeface="Open Sans"/>
              </a:rPr>
              <a:t>This theme encourages us to consider all of the different ways we can empower and support each other and ourselves in our daily lives, through reflecting on the impact and value of different forms of communication:</a:t>
            </a:r>
            <a:endParaRPr lang="en-US" dirty="0">
              <a:solidFill>
                <a:schemeClr val="dk1"/>
              </a:solidFill>
              <a:latin typeface="Calibri"/>
              <a:ea typeface="Calibri"/>
              <a:cs typeface="Calibri"/>
              <a:sym typeface="Calibri"/>
            </a:endParaRPr>
          </a:p>
        </p:txBody>
      </p:sp>
      <p:sp>
        <p:nvSpPr>
          <p:cNvPr id="7" name="Google Shape;48;p4">
            <a:extLst>
              <a:ext uri="{FF2B5EF4-FFF2-40B4-BE49-F238E27FC236}">
                <a16:creationId xmlns:a16="http://schemas.microsoft.com/office/drawing/2014/main" id="{B3351DB9-43F4-C115-80B6-36D20C04E4B3}"/>
              </a:ext>
            </a:extLst>
          </p:cNvPr>
          <p:cNvSpPr txBox="1"/>
          <p:nvPr/>
        </p:nvSpPr>
        <p:spPr>
          <a:xfrm>
            <a:off x="431800" y="1376363"/>
            <a:ext cx="828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27777"/>
              </a:lnSpc>
              <a:spcBef>
                <a:spcPts val="0"/>
              </a:spcBef>
              <a:spcAft>
                <a:spcPts val="0"/>
              </a:spcAft>
              <a:buClr>
                <a:schemeClr val="dk1"/>
              </a:buClr>
              <a:buSzPts val="1800"/>
              <a:buFont typeface="Open Sans"/>
              <a:buNone/>
            </a:pPr>
            <a:r>
              <a:rPr lang="en-GB" sz="1800" b="0" i="0" u="none" strike="noStrike" cap="none">
                <a:solidFill>
                  <a:schemeClr val="dk1"/>
                </a:solidFill>
                <a:latin typeface="Open Sans"/>
                <a:ea typeface="Open Sans"/>
                <a:cs typeface="Open Sans"/>
                <a:sym typeface="Open Sans"/>
              </a:rPr>
              <a:t>The theme for RSE Day 2</a:t>
            </a:r>
            <a:r>
              <a:rPr lang="en-GB" sz="1800" b="0" i="0" u="none" strike="noStrike" cap="none">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02</a:t>
            </a:r>
            <a:r>
              <a:rPr lang="en-GB" sz="1800" b="0" i="0" u="none" strike="noStrike" cap="none">
                <a:solidFill>
                  <a:schemeClr val="dk1"/>
                </a:solidFill>
                <a:latin typeface="Open Sans"/>
                <a:ea typeface="Open Sans"/>
                <a:cs typeface="Open Sans"/>
                <a:sym typeface="Open Sans"/>
              </a:rPr>
              <a:t>5 is:</a:t>
            </a:r>
            <a:endParaRPr sz="1800" b="0" i="0" u="none" strike="noStrike" cap="none">
              <a:solidFill>
                <a:schemeClr val="dk1"/>
              </a:solidFill>
              <a:latin typeface="Calibri"/>
              <a:ea typeface="Calibri"/>
              <a:cs typeface="Calibri"/>
              <a:sym typeface="Calibri"/>
            </a:endParaRPr>
          </a:p>
        </p:txBody>
      </p:sp>
      <p:pic>
        <p:nvPicPr>
          <p:cNvPr id="8" name="Google Shape;49;p4">
            <a:extLst>
              <a:ext uri="{FF2B5EF4-FFF2-40B4-BE49-F238E27FC236}">
                <a16:creationId xmlns:a16="http://schemas.microsoft.com/office/drawing/2014/main" id="{D14648A3-3FCC-AFD8-C283-48482775A668}"/>
              </a:ext>
            </a:extLst>
          </p:cNvPr>
          <p:cNvPicPr preferRelativeResize="0"/>
          <p:nvPr/>
        </p:nvPicPr>
        <p:blipFill>
          <a:blip r:embed="rId3"/>
          <a:srcRect/>
          <a:stretch/>
        </p:blipFill>
        <p:spPr>
          <a:xfrm>
            <a:off x="5120699" y="1498256"/>
            <a:ext cx="2603934" cy="1836966"/>
          </a:xfrm>
          <a:prstGeom prst="rect">
            <a:avLst/>
          </a:prstGeom>
          <a:noFill/>
          <a:ln>
            <a:noFill/>
          </a:ln>
        </p:spPr>
      </p:pic>
      <p:sp>
        <p:nvSpPr>
          <p:cNvPr id="10" name="Google Shape;46;p4">
            <a:extLst>
              <a:ext uri="{FF2B5EF4-FFF2-40B4-BE49-F238E27FC236}">
                <a16:creationId xmlns:a16="http://schemas.microsoft.com/office/drawing/2014/main" id="{53E50759-B834-5EA2-5473-12163C024FF4}"/>
              </a:ext>
            </a:extLst>
          </p:cNvPr>
          <p:cNvSpPr/>
          <p:nvPr/>
        </p:nvSpPr>
        <p:spPr>
          <a:xfrm>
            <a:off x="431800" y="4849057"/>
            <a:ext cx="8280400" cy="491853"/>
          </a:xfrm>
          <a:prstGeom prst="roundRect">
            <a:avLst>
              <a:gd name="adj" fmla="val 24725"/>
            </a:avLst>
          </a:prstGeom>
          <a:solidFill>
            <a:srgbClr val="FECBA0"/>
          </a:solidFill>
          <a:ln>
            <a:noFill/>
          </a:ln>
        </p:spPr>
        <p:txBody>
          <a:bodyPr spcFirstLastPara="1" wrap="square" lIns="72000" tIns="72000" rIns="72000" bIns="72000" anchor="t" anchorCtr="0">
            <a:spAutoFit/>
          </a:bodyPr>
          <a:lstStyle/>
          <a:p>
            <a:pPr lvl="0" algn="ctr">
              <a:spcBef>
                <a:spcPts val="0"/>
              </a:spcBef>
              <a:spcAft>
                <a:spcPts val="0"/>
              </a:spcAft>
              <a:buClr>
                <a:schemeClr val="lt1"/>
              </a:buClr>
              <a:buSzPts val="2000"/>
            </a:pPr>
            <a:r>
              <a:rPr lang="en-GB" b="1" dirty="0">
                <a:solidFill>
                  <a:schemeClr val="tx1">
                    <a:lumMod val="85000"/>
                    <a:lumOff val="15000"/>
                  </a:schemeClr>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What makes communication effective?</a:t>
            </a:r>
          </a:p>
        </p:txBody>
      </p:sp>
      <p:sp>
        <p:nvSpPr>
          <p:cNvPr id="12" name="TextBox 11">
            <a:extLst>
              <a:ext uri="{FF2B5EF4-FFF2-40B4-BE49-F238E27FC236}">
                <a16:creationId xmlns:a16="http://schemas.microsoft.com/office/drawing/2014/main" id="{501E58BE-B85E-27D2-14B2-50757ECBA941}"/>
              </a:ext>
            </a:extLst>
          </p:cNvPr>
          <p:cNvSpPr txBox="1"/>
          <p:nvPr/>
        </p:nvSpPr>
        <p:spPr>
          <a:xfrm>
            <a:off x="431800" y="5551613"/>
            <a:ext cx="8280399" cy="535946"/>
          </a:xfrm>
          <a:prstGeom prst="roundRect">
            <a:avLst>
              <a:gd name="adj" fmla="val 21446"/>
            </a:avLst>
          </a:prstGeom>
          <a:solidFill>
            <a:srgbClr val="FECBA0"/>
          </a:solidFill>
        </p:spPr>
        <p:txBody>
          <a:bodyPr wrap="square" tIns="72000" bIns="72000">
            <a:spAutoFit/>
          </a:bodyPr>
          <a:lstStyle/>
          <a:p>
            <a:pPr marL="0" marR="0" lvl="0" indent="0" algn="ctr" rtl="0">
              <a:lnSpc>
                <a:spcPct val="127777"/>
              </a:lnSpc>
              <a:spcBef>
                <a:spcPts val="0"/>
              </a:spcBef>
              <a:spcAft>
                <a:spcPts val="0"/>
              </a:spcAft>
              <a:buClr>
                <a:srgbClr val="262626"/>
              </a:buClr>
              <a:buSzPts val="1800"/>
              <a:buFont typeface="Open Sans"/>
              <a:buNone/>
            </a:pPr>
            <a:r>
              <a:rPr lang="en-US" sz="1800" b="1" i="0" u="none" strike="noStrike" cap="none" dirty="0">
                <a:solidFill>
                  <a:srgbClr val="262626"/>
                </a:solidFill>
                <a:latin typeface="Open Sans"/>
                <a:ea typeface="Open Sans"/>
                <a:cs typeface="Open Sans"/>
                <a:sym typeface="Open Sans"/>
              </a:rPr>
              <a:t>How many different forms of communication have you used today?</a:t>
            </a:r>
            <a:endParaRPr lang="en-US"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888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FA20A1D-379F-38AC-DDFC-83622F4DF03A}"/>
            </a:ext>
          </a:extLst>
        </p:cNvPr>
        <p:cNvGrpSpPr/>
        <p:nvPr/>
      </p:nvGrpSpPr>
      <p:grpSpPr>
        <a:xfrm>
          <a:off x="0" y="0"/>
          <a:ext cx="0" cy="0"/>
          <a:chOff x="0" y="0"/>
          <a:chExt cx="0" cy="0"/>
        </a:xfrm>
      </p:grpSpPr>
      <p:sp>
        <p:nvSpPr>
          <p:cNvPr id="4" name="Google Shape;55;p5">
            <a:extLst>
              <a:ext uri="{FF2B5EF4-FFF2-40B4-BE49-F238E27FC236}">
                <a16:creationId xmlns:a16="http://schemas.microsoft.com/office/drawing/2014/main" id="{6546E6C1-7F1B-D677-4892-BD4B3457FD43}"/>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rPr>
              <a:t>Communication</a:t>
            </a:r>
            <a:endParaRPr sz="3600" b="1" i="0" u="none" strike="noStrike" cap="none" dirty="0">
              <a:solidFill>
                <a:srgbClr val="ED6C04"/>
              </a:solidFill>
              <a:latin typeface="Open Sans"/>
              <a:ea typeface="Open Sans"/>
              <a:cs typeface="Open Sans"/>
              <a:sym typeface="Open Sans"/>
            </a:endParaRPr>
          </a:p>
        </p:txBody>
      </p:sp>
      <p:sp>
        <p:nvSpPr>
          <p:cNvPr id="2" name="Google Shape;85;p6">
            <a:extLst>
              <a:ext uri="{FF2B5EF4-FFF2-40B4-BE49-F238E27FC236}">
                <a16:creationId xmlns:a16="http://schemas.microsoft.com/office/drawing/2014/main" id="{81BA871C-7020-68EB-5277-939E5D491277}"/>
              </a:ext>
            </a:extLst>
          </p:cNvPr>
          <p:cNvSpPr txBox="1"/>
          <p:nvPr/>
        </p:nvSpPr>
        <p:spPr>
          <a:xfrm>
            <a:off x="431801" y="1388395"/>
            <a:ext cx="8280300" cy="4700360"/>
          </a:xfrm>
          <a:prstGeom prst="rect">
            <a:avLst/>
          </a:prstGeom>
          <a:noFill/>
          <a:ln>
            <a:noFill/>
          </a:ln>
        </p:spPr>
        <p:txBody>
          <a:bodyPr spcFirstLastPara="1" wrap="square" lIns="72000" tIns="72000" rIns="0" bIns="45700" anchor="t" anchorCtr="0">
            <a:spAutoFit/>
          </a:bodyPr>
          <a:lstStyle/>
          <a:p>
            <a:pPr marL="0" marR="0" lvl="0" indent="0" algn="l" rtl="0">
              <a:lnSpc>
                <a:spcPct val="107000"/>
              </a:lnSpc>
              <a:spcBef>
                <a:spcPts val="0"/>
              </a:spcBef>
              <a:spcAft>
                <a:spcPts val="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rPr>
              <a:t>Communication takes many forms. Some we may not even realise. </a:t>
            </a:r>
            <a:endParaRPr sz="1800" b="0" i="0" u="none" strike="noStrike" cap="none" dirty="0">
              <a:solidFill>
                <a:srgbClr val="262626"/>
              </a:solidFill>
              <a:latin typeface="Open Sans"/>
              <a:ea typeface="Open Sans"/>
              <a:cs typeface="Open Sans"/>
              <a:sym typeface="Open Sans"/>
            </a:endParaRPr>
          </a:p>
          <a:p>
            <a:pPr marL="0" marR="0" lvl="0" indent="0" algn="l" rtl="0">
              <a:lnSpc>
                <a:spcPct val="107000"/>
              </a:lnSpc>
              <a:spcBef>
                <a:spcPts val="0"/>
              </a:spcBef>
              <a:spcAft>
                <a:spcPts val="0"/>
              </a:spcAft>
              <a:buClr>
                <a:srgbClr val="262626"/>
              </a:buClr>
              <a:buSzPts val="1800"/>
              <a:buFont typeface="Open Sans"/>
              <a:buNone/>
            </a:pPr>
            <a:endParaRPr sz="1800" b="0" i="0" u="none" strike="noStrike" cap="none" dirty="0">
              <a:solidFill>
                <a:srgbClr val="262626"/>
              </a:solidFill>
              <a:latin typeface="Open Sans"/>
              <a:ea typeface="Open Sans"/>
              <a:cs typeface="Open Sans"/>
              <a:sym typeface="Open Sans"/>
            </a:endParaRPr>
          </a:p>
          <a:p>
            <a:pPr marL="360000" marR="0" lvl="1" indent="-285750" algn="l" rtl="0">
              <a:lnSpc>
                <a:spcPct val="150000"/>
              </a:lnSpc>
              <a:spcBef>
                <a:spcPts val="0"/>
              </a:spcBef>
              <a:spcAft>
                <a:spcPts val="0"/>
              </a:spcAft>
              <a:buClr>
                <a:srgbClr val="262626"/>
              </a:buClr>
              <a:buSzPts val="1800"/>
              <a:buFont typeface="Arial"/>
              <a:buChar char="•"/>
            </a:pPr>
            <a:r>
              <a:rPr lang="en-GB" sz="1800" b="1" i="0" u="none" strike="noStrike" cap="none" dirty="0">
                <a:solidFill>
                  <a:srgbClr val="262626"/>
                </a:solidFill>
                <a:latin typeface="Open Sans"/>
                <a:ea typeface="Open Sans"/>
                <a:cs typeface="Open Sans"/>
                <a:sym typeface="Open Sans"/>
              </a:rPr>
              <a:t>self-expression</a:t>
            </a:r>
            <a:r>
              <a:rPr lang="en-GB" sz="1800" b="0" i="0" u="none" strike="noStrike" cap="none" dirty="0">
                <a:solidFill>
                  <a:srgbClr val="262626"/>
                </a:solidFill>
                <a:latin typeface="Open Sans"/>
                <a:ea typeface="Open Sans"/>
                <a:cs typeface="Open Sans"/>
                <a:sym typeface="Open Sans"/>
              </a:rPr>
              <a:t>, such as how we choose to present our appearance,</a:t>
            </a:r>
            <a:endParaRPr sz="1800" b="0" i="0" u="none" strike="noStrike" cap="none" dirty="0">
              <a:solidFill>
                <a:schemeClr val="dk1"/>
              </a:solidFill>
              <a:latin typeface="Calibri"/>
              <a:ea typeface="Calibri"/>
              <a:cs typeface="Calibri"/>
              <a:sym typeface="Calibri"/>
            </a:endParaRPr>
          </a:p>
          <a:p>
            <a:pPr marL="360000" marR="0" lvl="1" indent="-285750" algn="l" rtl="0">
              <a:lnSpc>
                <a:spcPct val="150000"/>
              </a:lnSpc>
              <a:spcBef>
                <a:spcPts val="0"/>
              </a:spcBef>
              <a:spcAft>
                <a:spcPts val="0"/>
              </a:spcAft>
              <a:buClr>
                <a:srgbClr val="262626"/>
              </a:buClr>
              <a:buSzPts val="1800"/>
              <a:buFont typeface="Arial"/>
              <a:buChar char="•"/>
            </a:pPr>
            <a:r>
              <a:rPr lang="en-GB" sz="1800" b="1"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verbal</a:t>
            </a:r>
            <a:r>
              <a:rPr lang="en-GB" sz="1800" b="0" i="0" u="none" strike="noStrike" cap="none" dirty="0">
                <a:solidFill>
                  <a:srgbClr val="262626"/>
                </a:solidFill>
                <a:latin typeface="Open Sans"/>
                <a:ea typeface="Open Sans"/>
                <a:cs typeface="Open Sans"/>
                <a:sym typeface="Open Sans"/>
              </a:rPr>
              <a:t>, including how we express ourselves and the words we choose,</a:t>
            </a:r>
          </a:p>
          <a:p>
            <a:pPr marL="360000" marR="0" lvl="1" indent="-285750" algn="l" rtl="0">
              <a:lnSpc>
                <a:spcPct val="150000"/>
              </a:lnSpc>
              <a:spcBef>
                <a:spcPts val="0"/>
              </a:spcBef>
              <a:spcAft>
                <a:spcPts val="0"/>
              </a:spcAft>
              <a:buClr>
                <a:srgbClr val="262626"/>
              </a:buClr>
              <a:buSzPts val="1800"/>
              <a:buFont typeface="Arial"/>
              <a:buChar char="•"/>
            </a:pPr>
            <a:r>
              <a:rPr lang="en-GB" sz="1800" b="1" dirty="0">
                <a:solidFill>
                  <a:srgbClr val="262626"/>
                </a:solidFill>
                <a:latin typeface="Open Sans"/>
                <a:ea typeface="Open Sans"/>
                <a:cs typeface="Open Sans"/>
                <a:sym typeface="Open Sans"/>
              </a:rPr>
              <a:t>non-verbal</a:t>
            </a:r>
            <a:r>
              <a:rPr lang="en-GB" sz="1800" dirty="0">
                <a:solidFill>
                  <a:srgbClr val="262626"/>
                </a:solidFill>
                <a:latin typeface="Open Sans"/>
                <a:ea typeface="Open Sans"/>
                <a:cs typeface="Open Sans"/>
                <a:sym typeface="Open Sans"/>
              </a:rPr>
              <a:t>, such as signing,</a:t>
            </a:r>
            <a:endParaRPr sz="1800" b="0" i="0" u="none" strike="noStrike" cap="none" dirty="0">
              <a:solidFill>
                <a:schemeClr val="dk1"/>
              </a:solidFill>
              <a:latin typeface="Calibri"/>
              <a:ea typeface="Calibri"/>
              <a:cs typeface="Calibri"/>
              <a:sym typeface="Calibri"/>
            </a:endParaRPr>
          </a:p>
          <a:p>
            <a:pPr marL="360000" marR="0" lvl="1" indent="-285750" algn="l" rtl="0">
              <a:lnSpc>
                <a:spcPct val="150000"/>
              </a:lnSpc>
              <a:spcBef>
                <a:spcPts val="0"/>
              </a:spcBef>
              <a:spcAft>
                <a:spcPts val="0"/>
              </a:spcAft>
              <a:buClr>
                <a:srgbClr val="262626"/>
              </a:buClr>
              <a:buSzPts val="1800"/>
              <a:buFont typeface="Arial"/>
              <a:buChar char="•"/>
            </a:pPr>
            <a:r>
              <a:rPr lang="en-GB" sz="1800" b="1" i="0" u="none" strike="noStrike" cap="none" dirty="0">
                <a:solidFill>
                  <a:srgbClr val="262626"/>
                </a:solidFill>
                <a:latin typeface="Open Sans"/>
                <a:ea typeface="Open Sans"/>
                <a:cs typeface="Open Sans"/>
                <a:sym typeface="Open Sans"/>
              </a:rPr>
              <a:t>written communication</a:t>
            </a:r>
            <a:r>
              <a:rPr lang="en-GB" sz="1800" b="0" i="0" u="none" strike="noStrike" cap="none" dirty="0">
                <a:solidFill>
                  <a:srgbClr val="262626"/>
                </a:solidFill>
                <a:latin typeface="Open Sans"/>
                <a:ea typeface="Open Sans"/>
                <a:cs typeface="Open Sans"/>
                <a:sym typeface="Open Sans"/>
              </a:rPr>
              <a:t>, such as writing an essay in school,</a:t>
            </a:r>
            <a:endParaRPr sz="1800" b="0" i="0" u="none" strike="noStrike" cap="none" dirty="0">
              <a:solidFill>
                <a:srgbClr val="262626"/>
              </a:solidFill>
              <a:latin typeface="Open Sans"/>
              <a:ea typeface="Open Sans"/>
              <a:cs typeface="Open Sans"/>
              <a:sym typeface="Open Sans"/>
            </a:endParaRPr>
          </a:p>
          <a:p>
            <a:pPr marL="360000" marR="0" lvl="1" indent="-285750" algn="l" rtl="0">
              <a:lnSpc>
                <a:spcPct val="150000"/>
              </a:lnSpc>
              <a:spcBef>
                <a:spcPts val="0"/>
              </a:spcBef>
              <a:spcAft>
                <a:spcPts val="0"/>
              </a:spcAft>
              <a:buClr>
                <a:srgbClr val="262626"/>
              </a:buClr>
              <a:buSzPts val="1800"/>
              <a:buFont typeface="Arial"/>
              <a:buChar char="•"/>
            </a:pPr>
            <a:r>
              <a:rPr lang="en-GB" sz="1800" b="1" i="0" u="none" strike="noStrike" cap="none" dirty="0">
                <a:solidFill>
                  <a:srgbClr val="262626"/>
                </a:solidFill>
                <a:latin typeface="Open Sans"/>
                <a:ea typeface="Open Sans"/>
                <a:cs typeface="Open Sans"/>
                <a:sym typeface="Open Sans"/>
              </a:rPr>
              <a:t>body language</a:t>
            </a:r>
            <a:r>
              <a:rPr lang="en-GB" sz="1800" b="0" i="0" u="none" strike="noStrike" cap="none" dirty="0">
                <a:solidFill>
                  <a:srgbClr val="262626"/>
                </a:solidFill>
                <a:latin typeface="Open Sans"/>
                <a:ea typeface="Open Sans"/>
                <a:cs typeface="Open Sans"/>
                <a:sym typeface="Open Sans"/>
              </a:rPr>
              <a:t>, including facial expressions,</a:t>
            </a:r>
            <a:endParaRPr sz="1800" b="0" i="0" u="none" strike="noStrike" cap="none" dirty="0">
              <a:solidFill>
                <a:srgbClr val="262626"/>
              </a:solidFill>
              <a:latin typeface="Open Sans"/>
              <a:ea typeface="Open Sans"/>
              <a:cs typeface="Open Sans"/>
              <a:sym typeface="Open Sans"/>
            </a:endParaRPr>
          </a:p>
          <a:p>
            <a:pPr marL="360000" marR="0" lvl="1" indent="-285750" algn="l" rtl="0">
              <a:lnSpc>
                <a:spcPct val="150000"/>
              </a:lnSpc>
              <a:spcBef>
                <a:spcPts val="0"/>
              </a:spcBef>
              <a:spcAft>
                <a:spcPts val="0"/>
              </a:spcAft>
              <a:buClr>
                <a:srgbClr val="262626"/>
              </a:buClr>
              <a:buSzPts val="1800"/>
              <a:buFont typeface="Arial"/>
              <a:buChar char="•"/>
            </a:pPr>
            <a:r>
              <a:rPr lang="en-GB" sz="1800" b="1" i="0" u="none" strike="noStrike" cap="none" dirty="0">
                <a:solidFill>
                  <a:srgbClr val="262626"/>
                </a:solidFill>
                <a:latin typeface="Open Sans"/>
                <a:ea typeface="Open Sans"/>
                <a:cs typeface="Open Sans"/>
                <a:sym typeface="Open Sans"/>
              </a:rPr>
              <a:t>visual language</a:t>
            </a:r>
            <a:r>
              <a:rPr lang="en-GB" sz="1800" b="0" i="0" u="none" strike="noStrike" cap="none" dirty="0">
                <a:solidFill>
                  <a:srgbClr val="262626"/>
                </a:solidFill>
                <a:latin typeface="Open Sans"/>
                <a:ea typeface="Open Sans"/>
                <a:cs typeface="Open Sans"/>
                <a:sym typeface="Open Sans"/>
              </a:rPr>
              <a:t>, such as drawings and illustrations,</a:t>
            </a:r>
            <a:endParaRPr sz="1800" b="0" i="0" u="none" strike="noStrike" cap="none" dirty="0">
              <a:solidFill>
                <a:srgbClr val="262626"/>
              </a:solidFill>
              <a:latin typeface="Open Sans"/>
              <a:ea typeface="Open Sans"/>
              <a:cs typeface="Open Sans"/>
              <a:sym typeface="Open Sans"/>
            </a:endParaRPr>
          </a:p>
          <a:p>
            <a:pPr marL="360000" marR="0" lvl="1" indent="-285750" algn="l" rtl="0">
              <a:lnSpc>
                <a:spcPct val="150000"/>
              </a:lnSpc>
              <a:spcBef>
                <a:spcPts val="0"/>
              </a:spcBef>
              <a:spcAft>
                <a:spcPts val="0"/>
              </a:spcAft>
              <a:buClr>
                <a:srgbClr val="262626"/>
              </a:buClr>
              <a:buSzPts val="1800"/>
              <a:buFont typeface="Arial"/>
              <a:buChar char="•"/>
            </a:pPr>
            <a:r>
              <a:rPr lang="en-GB" sz="1800" b="1" i="0" u="none" strike="noStrike" cap="none" dirty="0">
                <a:solidFill>
                  <a:srgbClr val="262626"/>
                </a:solidFill>
                <a:latin typeface="Open Sans"/>
                <a:ea typeface="Open Sans"/>
                <a:cs typeface="Open Sans"/>
                <a:sym typeface="Open Sans"/>
              </a:rPr>
              <a:t>digital communication</a:t>
            </a:r>
            <a:r>
              <a:rPr lang="en-GB" sz="1800" b="0" i="0" u="none" strike="noStrike" cap="none" dirty="0">
                <a:solidFill>
                  <a:srgbClr val="262626"/>
                </a:solidFill>
                <a:latin typeface="Open Sans"/>
                <a:ea typeface="Open Sans"/>
                <a:cs typeface="Open Sans"/>
                <a:sym typeface="Open Sans"/>
              </a:rPr>
              <a:t>, including writing an email.</a:t>
            </a:r>
            <a:endParaRPr sz="1800" b="0" i="0" u="none" strike="noStrike" cap="none"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Calibri"/>
              <a:buNone/>
            </a:pPr>
            <a:endParaRPr sz="1800" b="0" i="0" u="none" strike="noStrike" cap="none" dirty="0">
              <a:solidFill>
                <a:srgbClr val="262626"/>
              </a:solidFill>
              <a:latin typeface="Open Sans"/>
              <a:ea typeface="Open Sans"/>
              <a:cs typeface="Open Sans"/>
              <a:sym typeface="Open Sans"/>
            </a:endParaRPr>
          </a:p>
          <a:p>
            <a:pPr marL="0" marR="0" lvl="0" indent="0" algn="l" rtl="0">
              <a:lnSpc>
                <a:spcPct val="120000"/>
              </a:lnSpc>
              <a:spcBef>
                <a:spcPts val="0"/>
              </a:spcBef>
              <a:spcAft>
                <a:spcPts val="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rPr>
              <a:t>Through communication, we can advocate for ourselves, share our thoughts and opinions, as well as listen to others and react to what they communicate.</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79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389BA6-8AC2-3277-E4D2-E8ED062E2DA4}"/>
            </a:ext>
          </a:extLst>
        </p:cNvPr>
        <p:cNvGrpSpPr/>
        <p:nvPr/>
      </p:nvGrpSpPr>
      <p:grpSpPr>
        <a:xfrm>
          <a:off x="0" y="0"/>
          <a:ext cx="0" cy="0"/>
          <a:chOff x="0" y="0"/>
          <a:chExt cx="0" cy="0"/>
        </a:xfrm>
      </p:grpSpPr>
      <p:sp>
        <p:nvSpPr>
          <p:cNvPr id="2" name="Google Shape;61;p6">
            <a:extLst>
              <a:ext uri="{FF2B5EF4-FFF2-40B4-BE49-F238E27FC236}">
                <a16:creationId xmlns:a16="http://schemas.microsoft.com/office/drawing/2014/main" id="{87574E95-F6DC-E005-264D-DED030FA03B8}"/>
              </a:ext>
            </a:extLst>
          </p:cNvPr>
          <p:cNvSpPr txBox="1"/>
          <p:nvPr/>
        </p:nvSpPr>
        <p:spPr>
          <a:xfrm>
            <a:off x="477178" y="1376363"/>
            <a:ext cx="8235000" cy="2308284"/>
          </a:xfrm>
          <a:prstGeom prst="rect">
            <a:avLst/>
          </a:prstGeom>
          <a:noFill/>
          <a:ln>
            <a:noFill/>
          </a:ln>
        </p:spPr>
        <p:txBody>
          <a:bodyPr spcFirstLastPara="1" wrap="square" lIns="72000" tIns="45700" rIns="0"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r>
              <a:rPr lang="en-GB" sz="1800" b="0" i="0" u="none" strike="noStrike" cap="none" dirty="0">
                <a:solidFill>
                  <a:schemeClr val="dk1"/>
                </a:solidFill>
                <a:latin typeface="Open Sans"/>
                <a:ea typeface="Open Sans"/>
                <a:cs typeface="Open Sans"/>
                <a:sym typeface="Open Sans"/>
              </a:rPr>
              <a:t>Advocating for ourselves means being able to share and express our thoughts and feelings. It can be vital in situations such as job or education interviews but it is also something that we can all use on an everyday ba</a:t>
            </a:r>
            <a:r>
              <a:rPr lang="en-GB" sz="1800" b="0" i="0" u="none" strike="noStrike" cap="none" dirty="0">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sis, </a:t>
            </a:r>
            <a:r>
              <a:rPr lang="en-GB" sz="1800" b="0" i="0" u="none" strike="noStrike" cap="none" dirty="0">
                <a:solidFill>
                  <a:schemeClr val="dk1"/>
                </a:solidFill>
                <a:latin typeface="Open Sans"/>
                <a:ea typeface="Open Sans"/>
                <a:cs typeface="Open Sans"/>
                <a:sym typeface="Open Sans"/>
              </a:rPr>
              <a:t>such as being assertive without being aggressive or actively listening and responding appropriately.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800"/>
              <a:buFont typeface="Calibri"/>
              <a:buNone/>
            </a:pPr>
            <a:r>
              <a:rPr lang="en-GB" sz="1800" b="0" i="0" u="none" strike="noStrike" cap="none" dirty="0">
                <a:solidFill>
                  <a:schemeClr val="dk1"/>
                </a:solidFill>
                <a:latin typeface="Open Sans"/>
                <a:ea typeface="Open Sans"/>
                <a:cs typeface="Open Sans"/>
                <a:sym typeface="Open Sans"/>
              </a:rPr>
              <a:t>We can support and build our self-esteem by making good verbal and written communication choices.</a:t>
            </a:r>
            <a:endParaRPr sz="1800" b="0" i="0" u="none" strike="noStrike" cap="none" dirty="0">
              <a:solidFill>
                <a:schemeClr val="dk1"/>
              </a:solidFill>
              <a:latin typeface="Open Sans"/>
              <a:ea typeface="Open Sans"/>
              <a:cs typeface="Open Sans"/>
              <a:sym typeface="Open Sans"/>
            </a:endParaRPr>
          </a:p>
        </p:txBody>
      </p:sp>
      <p:sp>
        <p:nvSpPr>
          <p:cNvPr id="3" name="Google Shape;62;p6">
            <a:extLst>
              <a:ext uri="{FF2B5EF4-FFF2-40B4-BE49-F238E27FC236}">
                <a16:creationId xmlns:a16="http://schemas.microsoft.com/office/drawing/2014/main" id="{FE163C73-C69A-3377-0CAF-F8D6CA8D4BB0}"/>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rPr>
              <a:t>Advocating for ourselves</a:t>
            </a:r>
            <a:endParaRPr sz="3600" b="1" i="0" u="none" strike="noStrike" cap="none" dirty="0">
              <a:solidFill>
                <a:srgbClr val="ED6C04"/>
              </a:solidFill>
              <a:latin typeface="Open Sans"/>
              <a:ea typeface="Open Sans"/>
              <a:cs typeface="Open Sans"/>
              <a:sym typeface="Open Sans"/>
            </a:endParaRPr>
          </a:p>
        </p:txBody>
      </p:sp>
      <p:sp>
        <p:nvSpPr>
          <p:cNvPr id="7" name="TextBox 6">
            <a:extLst>
              <a:ext uri="{FF2B5EF4-FFF2-40B4-BE49-F238E27FC236}">
                <a16:creationId xmlns:a16="http://schemas.microsoft.com/office/drawing/2014/main" id="{6AA26487-7394-055E-2B6E-6889015C7315}"/>
              </a:ext>
            </a:extLst>
          </p:cNvPr>
          <p:cNvSpPr txBox="1"/>
          <p:nvPr/>
        </p:nvSpPr>
        <p:spPr>
          <a:xfrm>
            <a:off x="477200" y="3956885"/>
            <a:ext cx="8235000" cy="467342"/>
          </a:xfrm>
          <a:prstGeom prst="roundRect">
            <a:avLst>
              <a:gd name="adj" fmla="val 16667"/>
            </a:avLst>
          </a:prstGeom>
          <a:solidFill>
            <a:srgbClr val="FECBA0"/>
          </a:solidFill>
        </p:spPr>
        <p:txBody>
          <a:bodyPr wrap="square" tIns="72000" bIns="72000">
            <a:spAutoFit/>
          </a:bodyPr>
          <a:lstStyle/>
          <a:p>
            <a:pPr marL="0" marR="0" lvl="0" indent="0" algn="ctr" rtl="0">
              <a:lnSpc>
                <a:spcPct val="100000"/>
              </a:lnSpc>
              <a:spcBef>
                <a:spcPts val="0"/>
              </a:spcBef>
              <a:spcAft>
                <a:spcPts val="0"/>
              </a:spcAft>
              <a:buClr>
                <a:schemeClr val="dk1"/>
              </a:buClr>
              <a:buSzPts val="1800"/>
              <a:buFont typeface="Open Sans"/>
              <a:buNone/>
            </a:pPr>
            <a:r>
              <a:rPr lang="en-US" sz="1800" b="1" i="0" u="none" strike="noStrike" cap="none" dirty="0">
                <a:solidFill>
                  <a:schemeClr val="dk1"/>
                </a:solidFill>
                <a:latin typeface="Open Sans"/>
                <a:ea typeface="Open Sans"/>
                <a:cs typeface="Open Sans"/>
                <a:sym typeface="Open Sans"/>
              </a:rPr>
              <a:t>What are your tips for speaking up for yourself in difficult situations?</a:t>
            </a:r>
          </a:p>
        </p:txBody>
      </p:sp>
      <p:sp>
        <p:nvSpPr>
          <p:cNvPr id="9" name="TextBox 8">
            <a:extLst>
              <a:ext uri="{FF2B5EF4-FFF2-40B4-BE49-F238E27FC236}">
                <a16:creationId xmlns:a16="http://schemas.microsoft.com/office/drawing/2014/main" id="{89FD35C2-49DE-0CDC-4F13-437279996E48}"/>
              </a:ext>
            </a:extLst>
          </p:cNvPr>
          <p:cNvSpPr txBox="1"/>
          <p:nvPr/>
        </p:nvSpPr>
        <p:spPr>
          <a:xfrm>
            <a:off x="431800" y="4719719"/>
            <a:ext cx="8280378" cy="773809"/>
          </a:xfrm>
          <a:prstGeom prst="roundRect">
            <a:avLst>
              <a:gd name="adj" fmla="val 21958"/>
            </a:avLst>
          </a:prstGeom>
          <a:solidFill>
            <a:srgbClr val="FECBA0"/>
          </a:solidFill>
        </p:spPr>
        <p:txBody>
          <a:bodyPr wrap="square" tIns="72000" bIns="72000">
            <a:spAutoFit/>
          </a:bodyPr>
          <a:lstStyle/>
          <a:p>
            <a:pPr marL="0" marR="0" lvl="0" indent="0" algn="ctr" rtl="0">
              <a:lnSpc>
                <a:spcPct val="100000"/>
              </a:lnSpc>
              <a:spcBef>
                <a:spcPts val="0"/>
              </a:spcBef>
              <a:spcAft>
                <a:spcPts val="0"/>
              </a:spcAft>
              <a:buClr>
                <a:schemeClr val="dk1"/>
              </a:buClr>
              <a:buSzPts val="1800"/>
              <a:buFont typeface="Open Sans"/>
              <a:buNone/>
            </a:pPr>
            <a:r>
              <a:rPr lang="en-US" sz="1800" b="1" i="0" u="none" strike="noStrike" cap="none" dirty="0">
                <a:solidFill>
                  <a:schemeClr val="dk1"/>
                </a:solidFill>
                <a:latin typeface="Open Sans"/>
                <a:ea typeface="Open Sans"/>
                <a:cs typeface="Open Sans"/>
                <a:sym typeface="Open Sans"/>
              </a:rPr>
              <a:t>How could you advocate for someone else who was struggling to </a:t>
            </a:r>
            <a:r>
              <a:rPr lang="en-US" sz="1800" b="1" i="0" u="none" strike="noStrike" cap="none" dirty="0" err="1">
                <a:solidFill>
                  <a:schemeClr val="dk1"/>
                </a:solidFill>
                <a:latin typeface="Open Sans"/>
                <a:ea typeface="Open Sans"/>
                <a:cs typeface="Open Sans"/>
                <a:sym typeface="Open Sans"/>
              </a:rPr>
              <a:t>recognise</a:t>
            </a:r>
            <a:r>
              <a:rPr lang="en-US" sz="1800" b="1" i="0" u="none" strike="noStrike" cap="none" dirty="0">
                <a:solidFill>
                  <a:schemeClr val="dk1"/>
                </a:solidFill>
                <a:latin typeface="Open Sans"/>
                <a:ea typeface="Open Sans"/>
                <a:cs typeface="Open Sans"/>
                <a:sym typeface="Open Sans"/>
              </a:rPr>
              <a:t> their strengths?</a:t>
            </a:r>
          </a:p>
        </p:txBody>
      </p:sp>
    </p:spTree>
    <p:extLst>
      <p:ext uri="{BB962C8B-B14F-4D97-AF65-F5344CB8AC3E}">
        <p14:creationId xmlns:p14="http://schemas.microsoft.com/office/powerpoint/2010/main" val="8638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9E32926-AB35-9039-2D2B-EAEE6B3AE646}"/>
            </a:ext>
          </a:extLst>
        </p:cNvPr>
        <p:cNvGrpSpPr/>
        <p:nvPr/>
      </p:nvGrpSpPr>
      <p:grpSpPr>
        <a:xfrm>
          <a:off x="0" y="0"/>
          <a:ext cx="0" cy="0"/>
          <a:chOff x="0" y="0"/>
          <a:chExt cx="0" cy="0"/>
        </a:xfrm>
      </p:grpSpPr>
      <p:sp>
        <p:nvSpPr>
          <p:cNvPr id="4" name="Google Shape;67;p7">
            <a:extLst>
              <a:ext uri="{FF2B5EF4-FFF2-40B4-BE49-F238E27FC236}">
                <a16:creationId xmlns:a16="http://schemas.microsoft.com/office/drawing/2014/main" id="{58203274-415F-8A0D-1945-B24DA690677B}"/>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rPr>
              <a:t>Advocating for others</a:t>
            </a:r>
            <a:endParaRPr sz="3600" b="1" i="0" u="none" strike="noStrike" cap="none" dirty="0">
              <a:solidFill>
                <a:srgbClr val="ED6C04"/>
              </a:solidFill>
              <a:latin typeface="Open Sans"/>
              <a:ea typeface="Open Sans"/>
              <a:cs typeface="Open Sans"/>
              <a:sym typeface="Open Sans"/>
            </a:endParaRPr>
          </a:p>
        </p:txBody>
      </p:sp>
      <p:sp>
        <p:nvSpPr>
          <p:cNvPr id="5" name="Google Shape;68;p7">
            <a:extLst>
              <a:ext uri="{FF2B5EF4-FFF2-40B4-BE49-F238E27FC236}">
                <a16:creationId xmlns:a16="http://schemas.microsoft.com/office/drawing/2014/main" id="{17E10E01-0C3A-DE0B-013D-FCE1A7FCE86C}"/>
              </a:ext>
            </a:extLst>
          </p:cNvPr>
          <p:cNvSpPr txBox="1"/>
          <p:nvPr/>
        </p:nvSpPr>
        <p:spPr>
          <a:xfrm>
            <a:off x="431801" y="1388395"/>
            <a:ext cx="8280300" cy="738133"/>
          </a:xfrm>
          <a:prstGeom prst="rect">
            <a:avLst/>
          </a:prstGeom>
          <a:noFill/>
          <a:ln>
            <a:noFill/>
          </a:ln>
        </p:spPr>
        <p:txBody>
          <a:bodyPr spcFirstLastPara="1" wrap="square" lIns="72000" tIns="72000" rIns="0" bIns="72000" anchor="t" anchorCtr="0">
            <a:spAutoFit/>
          </a:bodyPr>
          <a:lstStyle/>
          <a:p>
            <a:pPr marL="0" marR="0" lvl="0" indent="0" algn="l" rtl="0">
              <a:lnSpc>
                <a:spcPct val="107000"/>
              </a:lnSpc>
              <a:spcBef>
                <a:spcPts val="0"/>
              </a:spcBef>
              <a:spcAft>
                <a:spcPts val="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rPr>
              <a:t>Advocating for others involves speaking up or noticing what others need. This includes:</a:t>
            </a:r>
            <a:endParaRPr sz="1800" b="0" i="0" u="none" strike="noStrike" cap="none" dirty="0">
              <a:solidFill>
                <a:schemeClr val="dk1"/>
              </a:solidFill>
              <a:latin typeface="Calibri"/>
              <a:ea typeface="Calibri"/>
              <a:cs typeface="Calibri"/>
              <a:sym typeface="Calibri"/>
            </a:endParaRPr>
          </a:p>
        </p:txBody>
      </p:sp>
      <p:sp>
        <p:nvSpPr>
          <p:cNvPr id="6" name="Google Shape;69;p7">
            <a:extLst>
              <a:ext uri="{FF2B5EF4-FFF2-40B4-BE49-F238E27FC236}">
                <a16:creationId xmlns:a16="http://schemas.microsoft.com/office/drawing/2014/main" id="{D0003E54-E735-1738-30CD-48A747984122}"/>
              </a:ext>
            </a:extLst>
          </p:cNvPr>
          <p:cNvSpPr/>
          <p:nvPr/>
        </p:nvSpPr>
        <p:spPr>
          <a:xfrm>
            <a:off x="431800" y="2342106"/>
            <a:ext cx="2578800" cy="936304"/>
          </a:xfrm>
          <a:prstGeom prst="roundRect">
            <a:avLst>
              <a:gd name="adj" fmla="val 23352"/>
            </a:avLst>
          </a:prstGeom>
          <a:solidFill>
            <a:srgbClr val="FECBA0"/>
          </a:solidFill>
          <a:ln>
            <a:noFill/>
          </a:ln>
        </p:spPr>
        <p:txBody>
          <a:bodyPr spcFirstLastPara="1" wrap="square" lIns="91425" tIns="108000" rIns="91425" bIns="108000" anchor="t" anchorCtr="0">
            <a:spAutoFit/>
          </a:bodyPr>
          <a:lstStyle/>
          <a:p>
            <a:pPr marL="0" marR="0" lvl="0" indent="0" algn="ctr" rtl="0">
              <a:lnSpc>
                <a:spcPct val="107000"/>
              </a:lnSpc>
              <a:spcBef>
                <a:spcPts val="0"/>
              </a:spcBef>
              <a:spcAft>
                <a:spcPts val="0"/>
              </a:spcAft>
              <a:buClr>
                <a:srgbClr val="262626"/>
              </a:buClr>
              <a:buSzPts val="1800"/>
              <a:buFont typeface="Open Sans"/>
              <a:buNone/>
            </a:pPr>
            <a:r>
              <a:rPr lang="en-GB" sz="1800" b="1" i="0" u="none" strike="noStrike" cap="none" dirty="0">
                <a:solidFill>
                  <a:srgbClr val="262626"/>
                </a:solidFill>
                <a:latin typeface="Open Sans"/>
                <a:ea typeface="Open Sans"/>
                <a:cs typeface="Open Sans"/>
                <a:sym typeface="Open Sans"/>
              </a:rPr>
              <a:t>Considering the needs of others</a:t>
            </a:r>
            <a:endParaRPr sz="1800" b="1" i="0" u="none" strike="noStrike" cap="none" dirty="0">
              <a:solidFill>
                <a:schemeClr val="dk1"/>
              </a:solidFill>
              <a:latin typeface="Calibri"/>
              <a:ea typeface="Calibri"/>
              <a:cs typeface="Calibri"/>
              <a:sym typeface="Calibri"/>
            </a:endParaRPr>
          </a:p>
        </p:txBody>
      </p:sp>
      <p:sp>
        <p:nvSpPr>
          <p:cNvPr id="7" name="Google Shape;70;p7">
            <a:extLst>
              <a:ext uri="{FF2B5EF4-FFF2-40B4-BE49-F238E27FC236}">
                <a16:creationId xmlns:a16="http://schemas.microsoft.com/office/drawing/2014/main" id="{0B7BC0CE-8CD6-66EC-D386-328604C05A59}"/>
              </a:ext>
            </a:extLst>
          </p:cNvPr>
          <p:cNvSpPr/>
          <p:nvPr/>
        </p:nvSpPr>
        <p:spPr>
          <a:xfrm>
            <a:off x="3282551" y="2333408"/>
            <a:ext cx="2578800" cy="953700"/>
          </a:xfrm>
          <a:prstGeom prst="roundRect">
            <a:avLst>
              <a:gd name="adj" fmla="val 20009"/>
            </a:avLst>
          </a:prstGeom>
          <a:solidFill>
            <a:srgbClr val="FECBA0"/>
          </a:solidFill>
          <a:ln>
            <a:noFill/>
          </a:ln>
        </p:spPr>
        <p:txBody>
          <a:bodyPr spcFirstLastPara="1" wrap="square" lIns="91425" tIns="108000" rIns="91425" bIns="108000" anchor="t" anchorCtr="0">
            <a:spAutoFit/>
          </a:bodyPr>
          <a:lstStyle/>
          <a:p>
            <a:pPr marL="0" marR="0" lvl="0" indent="0" algn="ctr" rtl="0">
              <a:lnSpc>
                <a:spcPct val="107000"/>
              </a:lnSpc>
              <a:spcBef>
                <a:spcPts val="0"/>
              </a:spcBef>
              <a:spcAft>
                <a:spcPts val="0"/>
              </a:spcAft>
              <a:buClr>
                <a:srgbClr val="262626"/>
              </a:buClr>
              <a:buSzPts val="1800"/>
              <a:buFont typeface="Open Sans"/>
              <a:buNone/>
            </a:pPr>
            <a:r>
              <a:rPr lang="en-GB" sz="1800" b="1" i="0" u="none" strike="noStrike" cap="none" dirty="0">
                <a:solidFill>
                  <a:srgbClr val="262626"/>
                </a:solidFill>
                <a:latin typeface="Open Sans"/>
                <a:ea typeface="Open Sans"/>
                <a:cs typeface="Open Sans"/>
                <a:sym typeface="Open Sans"/>
              </a:rPr>
              <a:t>Adapting and listening others</a:t>
            </a:r>
            <a:endParaRPr sz="1800" b="1" i="0" u="none" strike="noStrike" cap="none" dirty="0">
              <a:solidFill>
                <a:schemeClr val="dk1"/>
              </a:solidFill>
              <a:latin typeface="Calibri"/>
              <a:ea typeface="Calibri"/>
              <a:cs typeface="Calibri"/>
              <a:sym typeface="Calibri"/>
            </a:endParaRPr>
          </a:p>
        </p:txBody>
      </p:sp>
      <p:sp>
        <p:nvSpPr>
          <p:cNvPr id="8" name="Google Shape;71;p7">
            <a:extLst>
              <a:ext uri="{FF2B5EF4-FFF2-40B4-BE49-F238E27FC236}">
                <a16:creationId xmlns:a16="http://schemas.microsoft.com/office/drawing/2014/main" id="{EC686BF7-8426-A2B5-D283-D38F554F2681}"/>
              </a:ext>
            </a:extLst>
          </p:cNvPr>
          <p:cNvSpPr/>
          <p:nvPr/>
        </p:nvSpPr>
        <p:spPr>
          <a:xfrm>
            <a:off x="6133301" y="2334505"/>
            <a:ext cx="2578800" cy="961894"/>
          </a:xfrm>
          <a:prstGeom prst="roundRect">
            <a:avLst>
              <a:gd name="adj" fmla="val 21680"/>
            </a:avLst>
          </a:prstGeom>
          <a:solidFill>
            <a:srgbClr val="FECBA0"/>
          </a:solidFill>
          <a:ln>
            <a:noFill/>
          </a:ln>
        </p:spPr>
        <p:txBody>
          <a:bodyPr spcFirstLastPara="1" wrap="square" lIns="91425" tIns="108000" rIns="91425" bIns="108000" anchor="t" anchorCtr="0">
            <a:spAutoFit/>
          </a:bodyPr>
          <a:lstStyle/>
          <a:p>
            <a:pPr marL="0" marR="0" lvl="0" indent="0" algn="ctr" rtl="0">
              <a:lnSpc>
                <a:spcPct val="107000"/>
              </a:lnSpc>
              <a:spcBef>
                <a:spcPts val="0"/>
              </a:spcBef>
              <a:spcAft>
                <a:spcPts val="0"/>
              </a:spcAft>
              <a:buClr>
                <a:srgbClr val="262626"/>
              </a:buClr>
              <a:buSzPts val="1800"/>
              <a:buFont typeface="Open Sans"/>
              <a:buNone/>
            </a:pPr>
            <a:r>
              <a:rPr lang="en-GB" sz="1800" b="1" i="0" u="none" strike="noStrike" cap="none" dirty="0">
                <a:solidFill>
                  <a:srgbClr val="262626"/>
                </a:solidFill>
                <a:latin typeface="Open Sans"/>
                <a:ea typeface="Open Sans"/>
                <a:cs typeface="Open Sans"/>
                <a:sym typeface="Open Sans"/>
              </a:rPr>
              <a:t>Rethinking how we communicate </a:t>
            </a:r>
            <a:endParaRPr sz="1800" b="1" i="0" u="none" strike="noStrike" cap="none" dirty="0">
              <a:solidFill>
                <a:schemeClr val="dk1"/>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C3E584A8-D363-26D8-9054-ADCAFEF6D2E2}"/>
              </a:ext>
            </a:extLst>
          </p:cNvPr>
          <p:cNvPicPr>
            <a:picLocks noChangeAspect="1"/>
          </p:cNvPicPr>
          <p:nvPr/>
        </p:nvPicPr>
        <p:blipFill>
          <a:blip r:embed="rId3"/>
          <a:srcRect l="1" t="50000" r="-1" b="-1680"/>
          <a:stretch/>
        </p:blipFill>
        <p:spPr>
          <a:xfrm>
            <a:off x="529749" y="3634183"/>
            <a:ext cx="8084403" cy="2953622"/>
          </a:xfrm>
          <a:prstGeom prst="rect">
            <a:avLst/>
          </a:prstGeom>
        </p:spPr>
      </p:pic>
    </p:spTree>
    <p:extLst>
      <p:ext uri="{BB962C8B-B14F-4D97-AF65-F5344CB8AC3E}">
        <p14:creationId xmlns:p14="http://schemas.microsoft.com/office/powerpoint/2010/main" val="20627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6F6AB2A-724A-4A4E-3181-7819841FC439}"/>
            </a:ext>
          </a:extLst>
        </p:cNvPr>
        <p:cNvGrpSpPr/>
        <p:nvPr/>
      </p:nvGrpSpPr>
      <p:grpSpPr>
        <a:xfrm>
          <a:off x="0" y="0"/>
          <a:ext cx="0" cy="0"/>
          <a:chOff x="0" y="0"/>
          <a:chExt cx="0" cy="0"/>
        </a:xfrm>
      </p:grpSpPr>
      <p:sp>
        <p:nvSpPr>
          <p:cNvPr id="2" name="Google Shape;76;p8">
            <a:extLst>
              <a:ext uri="{FF2B5EF4-FFF2-40B4-BE49-F238E27FC236}">
                <a16:creationId xmlns:a16="http://schemas.microsoft.com/office/drawing/2014/main" id="{C6BFF528-B42D-5389-2128-B9523584C091}"/>
              </a:ext>
            </a:extLst>
          </p:cNvPr>
          <p:cNvSpPr txBox="1"/>
          <p:nvPr/>
        </p:nvSpPr>
        <p:spPr>
          <a:xfrm>
            <a:off x="0" y="618231"/>
            <a:ext cx="9144000" cy="620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45599"/>
              </a:buClr>
              <a:buSzPts val="3600"/>
              <a:buFont typeface="Open Sans"/>
              <a:buNone/>
            </a:pPr>
            <a:r>
              <a:rPr lang="en-GB" sz="3600" b="1" i="0" u="none" strike="noStrike" cap="none" dirty="0">
                <a:solidFill>
                  <a:srgbClr val="ED6C04"/>
                </a:solidFill>
                <a:latin typeface="Open Sans"/>
                <a:ea typeface="Open Sans"/>
                <a:cs typeface="Open Sans"/>
                <a:sym typeface="Open Sans"/>
              </a:rPr>
              <a:t>Technology</a:t>
            </a:r>
            <a:endParaRPr sz="3600" b="1" i="0" u="none" strike="noStrike" cap="none" dirty="0">
              <a:solidFill>
                <a:srgbClr val="ED6C04"/>
              </a:solidFill>
              <a:latin typeface="Open Sans"/>
              <a:ea typeface="Open Sans"/>
              <a:cs typeface="Open Sans"/>
              <a:sym typeface="Open Sans"/>
            </a:endParaRPr>
          </a:p>
        </p:txBody>
      </p:sp>
      <p:sp>
        <p:nvSpPr>
          <p:cNvPr id="3" name="Google Shape;77;p8">
            <a:extLst>
              <a:ext uri="{FF2B5EF4-FFF2-40B4-BE49-F238E27FC236}">
                <a16:creationId xmlns:a16="http://schemas.microsoft.com/office/drawing/2014/main" id="{BB5EE03F-C5B7-7CE5-B532-686EBF3AD8CD}"/>
              </a:ext>
            </a:extLst>
          </p:cNvPr>
          <p:cNvSpPr txBox="1"/>
          <p:nvPr/>
        </p:nvSpPr>
        <p:spPr>
          <a:xfrm>
            <a:off x="431800" y="1376363"/>
            <a:ext cx="8280300" cy="1302880"/>
          </a:xfrm>
          <a:prstGeom prst="rect">
            <a:avLst/>
          </a:prstGeom>
          <a:noFill/>
          <a:ln>
            <a:noFill/>
          </a:ln>
        </p:spPr>
        <p:txBody>
          <a:bodyPr spcFirstLastPara="1" wrap="square" lIns="72000" tIns="45700" rIns="0" bIns="45700" anchor="t" anchorCtr="0">
            <a:spAutoFit/>
          </a:bodyPr>
          <a:lstStyle/>
          <a:p>
            <a:pPr marL="0" marR="0" lvl="0" indent="0" algn="l" rtl="0">
              <a:lnSpc>
                <a:spcPct val="100000"/>
              </a:lnSpc>
              <a:spcBef>
                <a:spcPts val="0"/>
              </a:spcBef>
              <a:spcAft>
                <a:spcPts val="800"/>
              </a:spcAft>
              <a:buClr>
                <a:srgbClr val="262626"/>
              </a:buClr>
              <a:buSzPts val="1800"/>
              <a:buFont typeface="Open Sans"/>
              <a:buNone/>
            </a:pPr>
            <a:r>
              <a:rPr lang="en-GB" sz="1800" b="0" i="0" u="none" strike="noStrike" cap="none" dirty="0">
                <a:solidFill>
                  <a:srgbClr val="262626"/>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Technology is a constantly changing and developing tool to support and innovate communication. The internet connects billions of people across the world and new apps and devices make learning easier, more engaging and more inclusive.</a:t>
            </a:r>
            <a:r>
              <a:rPr lang="en-GB" sz="1800" b="0" i="0" u="none" strike="noStrike" cap="none" dirty="0">
                <a:solidFill>
                  <a:srgbClr val="262626"/>
                </a:solidFill>
                <a:latin typeface="Open Sans"/>
                <a:ea typeface="Open Sans"/>
                <a:cs typeface="Open Sans"/>
                <a:sym typeface="Open Sans"/>
              </a:rPr>
              <a:t> </a:t>
            </a:r>
            <a:endParaRPr sz="1800" b="0" i="0" u="none" strike="noStrike" cap="none" dirty="0">
              <a:solidFill>
                <a:srgbClr val="FF0000"/>
              </a:solidFill>
              <a:latin typeface="Calibri"/>
              <a:ea typeface="Calibri"/>
              <a:cs typeface="Calibri"/>
              <a:sym typeface="Calibri"/>
            </a:endParaRPr>
          </a:p>
        </p:txBody>
      </p:sp>
      <p:sp>
        <p:nvSpPr>
          <p:cNvPr id="9" name="Google Shape;78;p8">
            <a:extLst>
              <a:ext uri="{FF2B5EF4-FFF2-40B4-BE49-F238E27FC236}">
                <a16:creationId xmlns:a16="http://schemas.microsoft.com/office/drawing/2014/main" id="{8E8BDA6B-2C23-1D9C-E448-F17D527D6518}"/>
              </a:ext>
            </a:extLst>
          </p:cNvPr>
          <p:cNvSpPr txBox="1"/>
          <p:nvPr/>
        </p:nvSpPr>
        <p:spPr>
          <a:xfrm>
            <a:off x="4762990" y="2871961"/>
            <a:ext cx="3949110" cy="2613593"/>
          </a:xfrm>
          <a:prstGeom prst="roundRect">
            <a:avLst>
              <a:gd name="adj" fmla="val 11445"/>
            </a:avLst>
          </a:prstGeom>
          <a:solidFill>
            <a:srgbClr val="FECBA0"/>
          </a:solidFill>
          <a:ln>
            <a:noFill/>
          </a:ln>
        </p:spPr>
        <p:txBody>
          <a:bodyPr spcFirstLastPara="1" wrap="square" lIns="72000" tIns="108000" rIns="72000" bIns="108000" anchor="t" anchorCtr="0">
            <a:spAutoFit/>
          </a:bodyPr>
          <a:lstStyle/>
          <a:p>
            <a:pPr marL="0" marR="0" lvl="0" indent="0" algn="l" rtl="0">
              <a:lnSpc>
                <a:spcPct val="100000"/>
              </a:lnSpc>
              <a:spcBef>
                <a:spcPts val="0"/>
              </a:spcBef>
              <a:spcAft>
                <a:spcPts val="0"/>
              </a:spcAft>
              <a:buClr>
                <a:srgbClr val="262626"/>
              </a:buClr>
              <a:buSzPts val="1800"/>
              <a:buFont typeface="Open Sans"/>
              <a:buNone/>
            </a:pPr>
            <a:r>
              <a:rPr lang="en-GB" sz="1800" b="1" dirty="0">
                <a:solidFill>
                  <a:srgbClr val="262626"/>
                </a:solidFill>
                <a:latin typeface="Open Sans"/>
                <a:ea typeface="Open Sans"/>
                <a:cs typeface="Open Sans"/>
                <a:sym typeface="Open Sans"/>
              </a:rPr>
              <a:t>Which</a:t>
            </a:r>
            <a:r>
              <a:rPr lang="en-GB" sz="1800" b="1" i="0" u="none" strike="noStrike" cap="none" dirty="0">
                <a:solidFill>
                  <a:srgbClr val="262626"/>
                </a:solidFill>
                <a:latin typeface="Open Sans"/>
                <a:ea typeface="Open Sans"/>
                <a:cs typeface="Open Sans"/>
                <a:sym typeface="Open Sans"/>
              </a:rPr>
              <a:t> forms of technology have made communication better or easier?</a:t>
            </a:r>
            <a:endParaRPr sz="1800" b="1" i="0" u="none" strike="noStrike" cap="none" dirty="0">
              <a:solidFill>
                <a:srgbClr val="262626"/>
              </a:solidFill>
              <a:latin typeface="Open Sans"/>
              <a:ea typeface="Open Sans"/>
              <a:cs typeface="Open Sans"/>
              <a:sym typeface="Open Sans"/>
            </a:endParaRPr>
          </a:p>
          <a:p>
            <a:pPr marL="0" marR="0" lvl="0" indent="0" algn="l" rtl="0">
              <a:lnSpc>
                <a:spcPct val="100000"/>
              </a:lnSpc>
              <a:spcBef>
                <a:spcPts val="800"/>
              </a:spcBef>
              <a:spcAft>
                <a:spcPts val="0"/>
              </a:spcAft>
              <a:buClr>
                <a:srgbClr val="262626"/>
              </a:buClr>
              <a:buSzPts val="1800"/>
              <a:buFont typeface="Open Sans"/>
              <a:buNone/>
            </a:pPr>
            <a:endParaRPr sz="1800" b="1" i="0" u="none" strike="noStrike" cap="none" dirty="0">
              <a:solidFill>
                <a:srgbClr val="262626"/>
              </a:solidFill>
              <a:latin typeface="Open Sans"/>
              <a:ea typeface="Open Sans"/>
              <a:cs typeface="Open Sans"/>
              <a:sym typeface="Open Sans"/>
            </a:endParaRPr>
          </a:p>
          <a:p>
            <a:pPr marL="0" marR="0" lvl="0" indent="0" algn="l" rtl="0">
              <a:lnSpc>
                <a:spcPct val="100000"/>
              </a:lnSpc>
              <a:spcBef>
                <a:spcPts val="800"/>
              </a:spcBef>
              <a:spcAft>
                <a:spcPts val="0"/>
              </a:spcAft>
              <a:buClr>
                <a:srgbClr val="262626"/>
              </a:buClr>
              <a:buSzPts val="1800"/>
              <a:buFont typeface="Open Sans"/>
              <a:buNone/>
            </a:pPr>
            <a:r>
              <a:rPr lang="en-GB" sz="1800" b="1" i="0" u="none" strike="noStrike" cap="none" dirty="0">
                <a:solidFill>
                  <a:srgbClr val="262626"/>
                </a:solidFill>
                <a:latin typeface="Open Sans"/>
                <a:ea typeface="Open Sans"/>
                <a:cs typeface="Open Sans"/>
                <a:sym typeface="Open Sans"/>
              </a:rPr>
              <a:t>How is technology going to change and improve communication in the future?</a:t>
            </a:r>
            <a:endParaRPr sz="1800" b="1" i="0" u="none" strike="noStrike" cap="none" dirty="0">
              <a:solidFill>
                <a:srgbClr val="262626"/>
              </a:solidFill>
              <a:latin typeface="Open Sans"/>
              <a:ea typeface="Open Sans"/>
              <a:cs typeface="Open Sans"/>
              <a:sym typeface="Open Sans"/>
            </a:endParaRPr>
          </a:p>
        </p:txBody>
      </p:sp>
      <p:pic>
        <p:nvPicPr>
          <p:cNvPr id="11" name="Google Shape;80;p8" title="Computer - English Inanimate Object Beyond.png">
            <a:extLst>
              <a:ext uri="{FF2B5EF4-FFF2-40B4-BE49-F238E27FC236}">
                <a16:creationId xmlns:a16="http://schemas.microsoft.com/office/drawing/2014/main" id="{745C7D31-F04C-E01C-73AA-2748CFC9E7C1}"/>
              </a:ext>
            </a:extLst>
          </p:cNvPr>
          <p:cNvPicPr preferRelativeResize="0"/>
          <p:nvPr/>
        </p:nvPicPr>
        <p:blipFill>
          <a:blip r:embed="rId3">
            <a:alphaModFix/>
          </a:blip>
          <a:stretch>
            <a:fillRect/>
          </a:stretch>
        </p:blipFill>
        <p:spPr>
          <a:xfrm>
            <a:off x="431800" y="3049385"/>
            <a:ext cx="4209792" cy="2312499"/>
          </a:xfrm>
          <a:prstGeom prst="rect">
            <a:avLst/>
          </a:prstGeom>
          <a:noFill/>
          <a:ln>
            <a:noFill/>
          </a:ln>
        </p:spPr>
      </p:pic>
    </p:spTree>
    <p:extLst>
      <p:ext uri="{BB962C8B-B14F-4D97-AF65-F5344CB8AC3E}">
        <p14:creationId xmlns:p14="http://schemas.microsoft.com/office/powerpoint/2010/main" val="291187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rIns="0">
        <a:spAutoFit/>
      </a:bodyPr>
      <a:lstStyle>
        <a:defPPr algn="l" fontAlgn="auto">
          <a:lnSpc>
            <a:spcPts val="2300"/>
          </a:lnSpc>
          <a:spcAft>
            <a:spcPts val="600"/>
          </a:spcAft>
          <a:defRPr sz="1800" b="1" spc="20" dirty="0">
            <a:solidFill>
              <a:schemeClr val="tx1">
                <a:lumMod val="85000"/>
                <a:lumOff val="15000"/>
              </a:schemeClr>
            </a:solidFill>
            <a:latin typeface="Open Sans" pitchFamily="34" charset="0"/>
            <a:ea typeface="Open Sans" pitchFamily="34" charset="0"/>
            <a:cs typeface="Open Sans" pitchFamily="34" charset="0"/>
          </a:defRPr>
        </a:defPPr>
      </a:lstStyle>
    </a:txDef>
  </a:objectDefaults>
  <a:extraClrSchemeLst/>
  <a:extLst>
    <a:ext uri="{05A4C25C-085E-4340-85A3-A5531E510DB2}">
      <thm15:themeFamily xmlns:thm15="http://schemas.microsoft.com/office/thememl/2012/main" name="Presentation8" id="{1F2F56B7-625B-694F-BFCC-8C18E3F1F1B3}" vid="{01F571F4-1487-184C-A5E6-BDB2A27EA9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RSE PowerPoint Template</Template>
  <TotalTime>1421</TotalTime>
  <Words>782</Words>
  <Application>Microsoft Macintosh PowerPoint</Application>
  <PresentationFormat>On-screen Show (4:3)</PresentationFormat>
  <Paragraphs>69</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Open Sans</vt:lpstr>
      <vt:lpstr>Calibri</vt:lpstr>
      <vt:lpstr>Twinkl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Twinkl Twinkl</dc:creator>
  <cp:lastModifiedBy>Catherine Kirk</cp:lastModifiedBy>
  <cp:revision>7</cp:revision>
  <dcterms:created xsi:type="dcterms:W3CDTF">2025-04-08T15:02:06Z</dcterms:created>
  <dcterms:modified xsi:type="dcterms:W3CDTF">2025-06-23T11:35:09Z</dcterms:modified>
</cp:coreProperties>
</file>