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279" r:id="rId2"/>
    <p:sldId id="257" r:id="rId3"/>
    <p:sldId id="264" r:id="rId4"/>
    <p:sldId id="274" r:id="rId5"/>
    <p:sldId id="259" r:id="rId6"/>
    <p:sldId id="263" r:id="rId7"/>
    <p:sldId id="267" r:id="rId8"/>
    <p:sldId id="275" r:id="rId9"/>
    <p:sldId id="269" r:id="rId10"/>
    <p:sldId id="272" r:id="rId11"/>
    <p:sldId id="260" r:id="rId12"/>
    <p:sldId id="261" r:id="rId13"/>
    <p:sldId id="273" r:id="rId14"/>
    <p:sldId id="277" r:id="rId15"/>
    <p:sldId id="268" r:id="rId16"/>
    <p:sldId id="278" r:id="rId17"/>
    <p:sldId id="271" r:id="rId18"/>
    <p:sldId id="276" r:id="rId19"/>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8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6E9E1F-1FEC-44A9-8EE6-42CAA11B88E2}" v="1" dt="2026-04-15T09:03:10.63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p:cViewPr varScale="1">
        <p:scale>
          <a:sx n="102" d="100"/>
          <a:sy n="102" d="100"/>
        </p:scale>
        <p:origin x="384" y="11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herine Kirk" userId="50c0d331-6fdd-464b-8637-b54bbf4a53b7" providerId="ADAL" clId="{8E874527-C813-4922-AF0A-782F574B8FAE}"/>
    <pc:docChg chg="custSel modSld">
      <pc:chgData name="Catherine Kirk" userId="50c0d331-6fdd-464b-8637-b54bbf4a53b7" providerId="ADAL" clId="{8E874527-C813-4922-AF0A-782F574B8FAE}" dt="2026-04-15T09:03:10.633" v="1"/>
      <pc:docMkLst>
        <pc:docMk/>
      </pc:docMkLst>
      <pc:sldChg chg="addSp delSp modSp mod">
        <pc:chgData name="Catherine Kirk" userId="50c0d331-6fdd-464b-8637-b54bbf4a53b7" providerId="ADAL" clId="{8E874527-C813-4922-AF0A-782F574B8FAE}" dt="2026-04-15T09:03:10.633" v="1"/>
        <pc:sldMkLst>
          <pc:docMk/>
          <pc:sldMk cId="0" sldId="279"/>
        </pc:sldMkLst>
        <pc:spChg chg="add mod">
          <ac:chgData name="Catherine Kirk" userId="50c0d331-6fdd-464b-8637-b54bbf4a53b7" providerId="ADAL" clId="{8E874527-C813-4922-AF0A-782F574B8FAE}" dt="2026-04-15T09:03:10.633" v="1"/>
          <ac:spMkLst>
            <pc:docMk/>
            <pc:sldMk cId="0" sldId="279"/>
            <ac:spMk id="4" creationId="{8BA2F135-60A5-144D-F7AC-7854368157A2}"/>
          </ac:spMkLst>
        </pc:spChg>
        <pc:picChg chg="del">
          <ac:chgData name="Catherine Kirk" userId="50c0d331-6fdd-464b-8637-b54bbf4a53b7" providerId="ADAL" clId="{8E874527-C813-4922-AF0A-782F574B8FAE}" dt="2026-04-15T09:03:09.646" v="0" actId="478"/>
          <ac:picMkLst>
            <pc:docMk/>
            <pc:sldMk cId="0" sldId="279"/>
            <ac:picMk id="7"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10A0CE02-3C03-4256-8CE8-68A4663F0749}" type="datetimeFigureOut">
              <a:rPr lang="en-GB" smtClean="0"/>
              <a:t>15/04/2026</a:t>
            </a:fld>
            <a:endParaRPr lang="en-GB"/>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F7CC14C9-A559-4E48-87C7-F87C1AF6424F}" type="slidenum">
              <a:rPr lang="en-GB" smtClean="0"/>
              <a:t>‹#›</a:t>
            </a:fld>
            <a:endParaRPr lang="en-GB"/>
          </a:p>
        </p:txBody>
      </p:sp>
    </p:spTree>
    <p:extLst>
      <p:ext uri="{BB962C8B-B14F-4D97-AF65-F5344CB8AC3E}">
        <p14:creationId xmlns:p14="http://schemas.microsoft.com/office/powerpoint/2010/main" val="569354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7CC14C9-A559-4E48-87C7-F87C1AF6424F}" type="slidenum">
              <a:rPr lang="en-GB" smtClean="0"/>
              <a:t>6</a:t>
            </a:fld>
            <a:endParaRPr lang="en-GB"/>
          </a:p>
        </p:txBody>
      </p:sp>
    </p:spTree>
    <p:extLst>
      <p:ext uri="{BB962C8B-B14F-4D97-AF65-F5344CB8AC3E}">
        <p14:creationId xmlns:p14="http://schemas.microsoft.com/office/powerpoint/2010/main" val="42579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a picture of a heart stuck on a paper plate to represent someone receiving comments. Invite a child up to hold the toothpaste tube. Every time a negative comment is made, the child should squeeze a blob of toothpaste onto the paper heart. At the end, apologise and say you didn’t mean the hurtful comments. Ask if the child can help you take them back and put them back into the tube. They will find this almost impossible. Explain that this is a bit like when we </a:t>
            </a:r>
            <a:r>
              <a:rPr lang="en-GB" dirty="0" err="1"/>
              <a:t>traet</a:t>
            </a:r>
            <a:r>
              <a:rPr lang="en-GB" dirty="0"/>
              <a:t> people unkindly. It can cause damage to their self esteem and it can be very hard to take the words back once they are out. Emphasise that we have a responsibility to be careful with our words so we don’t hurt others.</a:t>
            </a:r>
          </a:p>
        </p:txBody>
      </p:sp>
      <p:sp>
        <p:nvSpPr>
          <p:cNvPr id="4" name="Slide Number Placeholder 3"/>
          <p:cNvSpPr>
            <a:spLocks noGrp="1"/>
          </p:cNvSpPr>
          <p:nvPr>
            <p:ph type="sldNum" sz="quarter" idx="5"/>
          </p:nvPr>
        </p:nvSpPr>
        <p:spPr/>
        <p:txBody>
          <a:bodyPr/>
          <a:lstStyle/>
          <a:p>
            <a:fld id="{F7CC14C9-A559-4E48-87C7-F87C1AF6424F}" type="slidenum">
              <a:rPr lang="en-GB" smtClean="0"/>
              <a:t>10</a:t>
            </a:fld>
            <a:endParaRPr lang="en-GB"/>
          </a:p>
        </p:txBody>
      </p:sp>
    </p:spTree>
    <p:extLst>
      <p:ext uri="{BB962C8B-B14F-4D97-AF65-F5344CB8AC3E}">
        <p14:creationId xmlns:p14="http://schemas.microsoft.com/office/powerpoint/2010/main" val="406651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 may want to use a visual bucket as a prompt, showing how self care actions, hobbies, kind gestures, joyful moments can fill the bucket, while criticism, unkind words, rejections, mistakes, setbacks and negative experience act like holes that drain it. Demonstrate pouring water into the bucket (or tip in cups of  glittery sequins if you want to make it messy fun), each time you say a positive thing. You may wish to ask pupils to call out actions or words that would help fill it. Once the bucket is full, show how you need to tip the excess into a second bucket to represent sharing that positivity and kindness with someone else.</a:t>
            </a:r>
          </a:p>
          <a:p>
            <a:r>
              <a:rPr lang="en-GB" dirty="0"/>
              <a:t>In class you may want to read ‘Have You Filled a Bucket Today?’ to explore this concept further. </a:t>
            </a:r>
          </a:p>
        </p:txBody>
      </p:sp>
      <p:sp>
        <p:nvSpPr>
          <p:cNvPr id="4" name="Slide Number Placeholder 3"/>
          <p:cNvSpPr>
            <a:spLocks noGrp="1"/>
          </p:cNvSpPr>
          <p:nvPr>
            <p:ph type="sldNum" sz="quarter" idx="5"/>
          </p:nvPr>
        </p:nvSpPr>
        <p:spPr/>
        <p:txBody>
          <a:bodyPr/>
          <a:lstStyle/>
          <a:p>
            <a:fld id="{F7CC14C9-A559-4E48-87C7-F87C1AF6424F}" type="slidenum">
              <a:rPr lang="en-GB" smtClean="0"/>
              <a:t>13</a:t>
            </a:fld>
            <a:endParaRPr lang="en-GB"/>
          </a:p>
        </p:txBody>
      </p:sp>
    </p:spTree>
    <p:extLst>
      <p:ext uri="{BB962C8B-B14F-4D97-AF65-F5344CB8AC3E}">
        <p14:creationId xmlns:p14="http://schemas.microsoft.com/office/powerpoint/2010/main" val="1845311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 may want to use a visual bucket as a prompt, showing how self care actions, hobbies, kind gestures, joyful moments can fill the bucket, while criticism, unkind words, rejections, mistakes, setbacks and negative experience act like holes that drain it. Demonstrate pouring water into the bucket (or glittery sequins if you want to make it messy fun), each time you say a positive thing. You may wish to ask pupils to call out actions or words that would help fill it. Once the bucket is full, show how you need to tip the excess into a second bucket to represent sharing that positivity and kindness with someone else.</a:t>
            </a:r>
          </a:p>
          <a:p>
            <a:r>
              <a:rPr lang="en-GB" dirty="0"/>
              <a:t>In class you may want to read ‘Have You Filled a Bucket Today?’ to explore this concept further. </a:t>
            </a:r>
          </a:p>
        </p:txBody>
      </p:sp>
      <p:sp>
        <p:nvSpPr>
          <p:cNvPr id="4" name="Slide Number Placeholder 3"/>
          <p:cNvSpPr>
            <a:spLocks noGrp="1"/>
          </p:cNvSpPr>
          <p:nvPr>
            <p:ph type="sldNum" sz="quarter" idx="5"/>
          </p:nvPr>
        </p:nvSpPr>
        <p:spPr/>
        <p:txBody>
          <a:bodyPr/>
          <a:lstStyle/>
          <a:p>
            <a:fld id="{F7CC14C9-A559-4E48-87C7-F87C1AF6424F}" type="slidenum">
              <a:rPr lang="en-GB" smtClean="0"/>
              <a:t>14</a:t>
            </a:fld>
            <a:endParaRPr lang="en-GB"/>
          </a:p>
        </p:txBody>
      </p:sp>
    </p:spTree>
    <p:extLst>
      <p:ext uri="{BB962C8B-B14F-4D97-AF65-F5344CB8AC3E}">
        <p14:creationId xmlns:p14="http://schemas.microsoft.com/office/powerpoint/2010/main" val="1758014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children to talk in pairs and discuss different ways they can contribute in these different situations. Take feedback.</a:t>
            </a:r>
          </a:p>
        </p:txBody>
      </p:sp>
      <p:sp>
        <p:nvSpPr>
          <p:cNvPr id="4" name="Slide Number Placeholder 3"/>
          <p:cNvSpPr>
            <a:spLocks noGrp="1"/>
          </p:cNvSpPr>
          <p:nvPr>
            <p:ph type="sldNum" sz="quarter" idx="5"/>
          </p:nvPr>
        </p:nvSpPr>
        <p:spPr/>
        <p:txBody>
          <a:bodyPr/>
          <a:lstStyle/>
          <a:p>
            <a:fld id="{F7CC14C9-A559-4E48-87C7-F87C1AF6424F}" type="slidenum">
              <a:rPr lang="en-GB" smtClean="0"/>
              <a:t>16</a:t>
            </a:fld>
            <a:endParaRPr lang="en-GB"/>
          </a:p>
        </p:txBody>
      </p:sp>
    </p:spTree>
    <p:extLst>
      <p:ext uri="{BB962C8B-B14F-4D97-AF65-F5344CB8AC3E}">
        <p14:creationId xmlns:p14="http://schemas.microsoft.com/office/powerpoint/2010/main" val="3907350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876" y="2125980"/>
            <a:ext cx="10368598"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9752" y="3840480"/>
            <a:ext cx="8538845"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4/15/2026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4/15/2026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609917" y="1577340"/>
            <a:ext cx="5306282"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82150" y="1577340"/>
            <a:ext cx="5306282"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4/15/2026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4/15/2026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4/15/2026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09917" y="274320"/>
            <a:ext cx="10978515" cy="10972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09917" y="1577340"/>
            <a:ext cx="10978515"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7439" y="6377940"/>
            <a:ext cx="3903472"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917" y="6377940"/>
            <a:ext cx="28056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4/15/2026</a:t>
            </a:fld>
            <a:endParaRPr lang="en-US"/>
          </a:p>
        </p:txBody>
      </p:sp>
      <p:sp>
        <p:nvSpPr>
          <p:cNvPr id="6" name="Holder 6"/>
          <p:cNvSpPr>
            <a:spLocks noGrp="1"/>
          </p:cNvSpPr>
          <p:nvPr>
            <p:ph type="sldNum" sz="quarter" idx="7"/>
          </p:nvPr>
        </p:nvSpPr>
        <p:spPr>
          <a:xfrm>
            <a:off x="8782812" y="6377940"/>
            <a:ext cx="28056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249199" y="360000"/>
            <a:ext cx="1584000" cy="1559357"/>
          </a:xfrm>
          <a:prstGeom prst="rect">
            <a:avLst/>
          </a:prstGeom>
        </p:spPr>
      </p:pic>
      <p:pic>
        <p:nvPicPr>
          <p:cNvPr id="3" name="object 3"/>
          <p:cNvPicPr/>
          <p:nvPr/>
        </p:nvPicPr>
        <p:blipFill>
          <a:blip r:embed="rId3" cstate="print"/>
          <a:stretch>
            <a:fillRect/>
          </a:stretch>
        </p:blipFill>
        <p:spPr>
          <a:xfrm>
            <a:off x="2891859" y="360001"/>
            <a:ext cx="6408283" cy="6402780"/>
          </a:xfrm>
          <a:prstGeom prst="rect">
            <a:avLst/>
          </a:prstGeom>
        </p:spPr>
      </p:pic>
      <p:pic>
        <p:nvPicPr>
          <p:cNvPr id="5" name="object 5"/>
          <p:cNvPicPr/>
          <p:nvPr/>
        </p:nvPicPr>
        <p:blipFill>
          <a:blip r:embed="rId4" cstate="print"/>
          <a:stretch>
            <a:fillRect/>
          </a:stretch>
        </p:blipFill>
        <p:spPr>
          <a:xfrm>
            <a:off x="2727344" y="2868160"/>
            <a:ext cx="6737311" cy="309892"/>
          </a:xfrm>
          <a:prstGeom prst="rect">
            <a:avLst/>
          </a:prstGeom>
        </p:spPr>
      </p:pic>
      <p:sp>
        <p:nvSpPr>
          <p:cNvPr id="6" name="object 6"/>
          <p:cNvSpPr txBox="1"/>
          <p:nvPr/>
        </p:nvSpPr>
        <p:spPr>
          <a:xfrm>
            <a:off x="10469427" y="821673"/>
            <a:ext cx="1076325" cy="894080"/>
          </a:xfrm>
          <a:prstGeom prst="rect">
            <a:avLst/>
          </a:prstGeom>
        </p:spPr>
        <p:txBody>
          <a:bodyPr vert="horz" wrap="square" lIns="0" tIns="12700" rIns="0" bIns="0" rtlCol="0">
            <a:spAutoFit/>
          </a:bodyPr>
          <a:lstStyle/>
          <a:p>
            <a:pPr algn="ctr">
              <a:lnSpc>
                <a:spcPct val="100000"/>
              </a:lnSpc>
              <a:spcBef>
                <a:spcPts val="100"/>
              </a:spcBef>
            </a:pPr>
            <a:r>
              <a:rPr sz="1900" b="1" dirty="0">
                <a:solidFill>
                  <a:srgbClr val="FFFFFF"/>
                </a:solidFill>
                <a:latin typeface="Arial"/>
                <a:cs typeface="Arial"/>
              </a:rPr>
              <a:t>RSE </a:t>
            </a:r>
            <a:r>
              <a:rPr sz="1900" b="1" spc="-25" dirty="0">
                <a:solidFill>
                  <a:srgbClr val="FFFFFF"/>
                </a:solidFill>
                <a:latin typeface="Arial"/>
                <a:cs typeface="Arial"/>
              </a:rPr>
              <a:t>DAY</a:t>
            </a:r>
            <a:endParaRPr sz="1900">
              <a:latin typeface="Arial"/>
              <a:cs typeface="Arial"/>
            </a:endParaRPr>
          </a:p>
          <a:p>
            <a:pPr algn="ctr">
              <a:lnSpc>
                <a:spcPct val="100000"/>
              </a:lnSpc>
            </a:pPr>
            <a:r>
              <a:rPr sz="1900" b="1" dirty="0">
                <a:solidFill>
                  <a:srgbClr val="FFFFFF"/>
                </a:solidFill>
                <a:latin typeface="Arial"/>
                <a:cs typeface="Arial"/>
              </a:rPr>
              <a:t>25</a:t>
            </a:r>
            <a:r>
              <a:rPr sz="1900" b="1" spc="-30" dirty="0">
                <a:solidFill>
                  <a:srgbClr val="FFFFFF"/>
                </a:solidFill>
                <a:latin typeface="Arial"/>
                <a:cs typeface="Arial"/>
              </a:rPr>
              <a:t> </a:t>
            </a:r>
            <a:r>
              <a:rPr sz="1900" b="1" spc="-20" dirty="0">
                <a:solidFill>
                  <a:srgbClr val="FFFFFF"/>
                </a:solidFill>
                <a:latin typeface="Arial"/>
                <a:cs typeface="Arial"/>
              </a:rPr>
              <a:t>June</a:t>
            </a:r>
            <a:endParaRPr sz="1900">
              <a:latin typeface="Arial"/>
              <a:cs typeface="Arial"/>
            </a:endParaRPr>
          </a:p>
          <a:p>
            <a:pPr algn="ctr">
              <a:lnSpc>
                <a:spcPct val="100000"/>
              </a:lnSpc>
            </a:pPr>
            <a:r>
              <a:rPr sz="1900" b="1" spc="-20" dirty="0">
                <a:solidFill>
                  <a:srgbClr val="FFFFFF"/>
                </a:solidFill>
                <a:latin typeface="Arial"/>
                <a:cs typeface="Arial"/>
              </a:rPr>
              <a:t>2026</a:t>
            </a:r>
            <a:endParaRPr sz="1900">
              <a:latin typeface="Arial"/>
              <a:cs typeface="Arial"/>
            </a:endParaRPr>
          </a:p>
        </p:txBody>
      </p:sp>
      <p:sp>
        <p:nvSpPr>
          <p:cNvPr id="10" name="TextBox 9">
            <a:extLst>
              <a:ext uri="{FF2B5EF4-FFF2-40B4-BE49-F238E27FC236}">
                <a16:creationId xmlns:a16="http://schemas.microsoft.com/office/drawing/2014/main" id="{D6520FE3-C299-39E0-BD96-D2306A219FED}"/>
              </a:ext>
            </a:extLst>
          </p:cNvPr>
          <p:cNvSpPr txBox="1"/>
          <p:nvPr/>
        </p:nvSpPr>
        <p:spPr>
          <a:xfrm>
            <a:off x="753597" y="3679949"/>
            <a:ext cx="10684803" cy="1200329"/>
          </a:xfrm>
          <a:prstGeom prst="rect">
            <a:avLst/>
          </a:prstGeom>
          <a:noFill/>
        </p:spPr>
        <p:txBody>
          <a:bodyPr wrap="square" rtlCol="0">
            <a:spAutoFit/>
          </a:bodyPr>
          <a:lstStyle/>
          <a:p>
            <a:pPr algn="ctr"/>
            <a:r>
              <a:rPr lang="en-GB" sz="7200" b="1" dirty="0">
                <a:solidFill>
                  <a:srgbClr val="800080"/>
                </a:solidFill>
                <a:latin typeface="+mn-lt"/>
              </a:rPr>
              <a:t>Primary Assembly 2026</a:t>
            </a:r>
          </a:p>
        </p:txBody>
      </p:sp>
      <p:pic>
        <p:nvPicPr>
          <p:cNvPr id="12" name="Picture 11">
            <a:extLst>
              <a:ext uri="{FF2B5EF4-FFF2-40B4-BE49-F238E27FC236}">
                <a16:creationId xmlns:a16="http://schemas.microsoft.com/office/drawing/2014/main" id="{EA0ECB07-BADC-905E-29D8-9C1771B95C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801" y="360000"/>
            <a:ext cx="4038600" cy="1119373"/>
          </a:xfrm>
          <a:prstGeom prst="rect">
            <a:avLst/>
          </a:prstGeom>
        </p:spPr>
      </p:pic>
      <p:sp>
        <p:nvSpPr>
          <p:cNvPr id="4" name="TextBox 3">
            <a:extLst>
              <a:ext uri="{FF2B5EF4-FFF2-40B4-BE49-F238E27FC236}">
                <a16:creationId xmlns:a16="http://schemas.microsoft.com/office/drawing/2014/main" id="{8BA2F135-60A5-144D-F7AC-7854368157A2}"/>
              </a:ext>
            </a:extLst>
          </p:cNvPr>
          <p:cNvSpPr txBox="1"/>
          <p:nvPr/>
        </p:nvSpPr>
        <p:spPr>
          <a:xfrm>
            <a:off x="4229097" y="3178051"/>
            <a:ext cx="3733801" cy="584775"/>
          </a:xfrm>
          <a:prstGeom prst="rect">
            <a:avLst/>
          </a:prstGeom>
          <a:noFill/>
        </p:spPr>
        <p:txBody>
          <a:bodyPr wrap="square" rtlCol="0">
            <a:spAutoFit/>
          </a:bodyPr>
          <a:lstStyle/>
          <a:p>
            <a:pPr algn="ctr"/>
            <a:r>
              <a:rPr lang="en-GB" sz="3200" b="1" dirty="0">
                <a:solidFill>
                  <a:srgbClr val="800080"/>
                </a:solidFill>
                <a:latin typeface="+mn-lt"/>
              </a:rPr>
              <a:t>It Begins with Me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1022FE-555B-536A-8077-0FDC29A76445}"/>
              </a:ext>
            </a:extLst>
          </p:cNvPr>
          <p:cNvSpPr>
            <a:spLocks noGrp="1"/>
          </p:cNvSpPr>
          <p:nvPr>
            <p:ph type="title"/>
          </p:nvPr>
        </p:nvSpPr>
        <p:spPr>
          <a:xfrm>
            <a:off x="609917" y="274320"/>
            <a:ext cx="10978515" cy="1200329"/>
          </a:xfrm>
        </p:spPr>
        <p:txBody>
          <a:bodyPr/>
          <a:lstStyle/>
          <a:p>
            <a:pPr marL="0" marR="0" lvl="0" indent="0" algn="ctr" defTabSz="914400" eaLnBrk="1" fontAlgn="auto" latinLnBrk="0" hangingPunct="1">
              <a:lnSpc>
                <a:spcPct val="100000"/>
              </a:lnSpc>
              <a:spcBef>
                <a:spcPts val="0"/>
              </a:spcBef>
              <a:spcAft>
                <a:spcPts val="0"/>
              </a:spcAft>
              <a:tabLst/>
              <a:defRPr/>
            </a:pPr>
            <a:r>
              <a:rPr kumimoji="0" lang="en-US" sz="6000" b="1" i="0" u="none" strike="noStrike" kern="0" cap="none" spc="0" normalizeH="0" baseline="0" noProof="0" dirty="0">
                <a:ln>
                  <a:noFill/>
                </a:ln>
                <a:solidFill>
                  <a:srgbClr val="800080"/>
                </a:solidFill>
                <a:effectLst/>
                <a:uLnTx/>
                <a:uFillTx/>
              </a:rPr>
              <a:t>Words stick!</a:t>
            </a:r>
            <a:br>
              <a:rPr kumimoji="0" lang="en-US" sz="6000" b="1" i="0" u="none" strike="noStrike" kern="0" cap="none" spc="0" normalizeH="0" baseline="0" noProof="0" dirty="0">
                <a:ln>
                  <a:noFill/>
                </a:ln>
                <a:solidFill>
                  <a:srgbClr val="800080"/>
                </a:solidFill>
                <a:effectLst/>
                <a:uLnTx/>
                <a:uFillTx/>
              </a:rPr>
            </a:br>
            <a:endParaRPr lang="en-GB" dirty="0"/>
          </a:p>
        </p:txBody>
      </p:sp>
      <p:sp>
        <p:nvSpPr>
          <p:cNvPr id="8" name="Text Placeholder 7">
            <a:extLst>
              <a:ext uri="{FF2B5EF4-FFF2-40B4-BE49-F238E27FC236}">
                <a16:creationId xmlns:a16="http://schemas.microsoft.com/office/drawing/2014/main" id="{6842C524-6431-020F-46FA-CA16431E9FAE}"/>
              </a:ext>
            </a:extLst>
          </p:cNvPr>
          <p:cNvSpPr>
            <a:spLocks noGrp="1"/>
          </p:cNvSpPr>
          <p:nvPr>
            <p:ph type="body" idx="1"/>
          </p:nvPr>
        </p:nvSpPr>
        <p:spPr>
          <a:xfrm>
            <a:off x="620803" y="2535107"/>
            <a:ext cx="10978515" cy="1046440"/>
          </a:xfrm>
        </p:spPr>
        <p:txBody>
          <a:bodyPr/>
          <a:lstStyle/>
          <a:p>
            <a:endParaRPr lang="en-GB" sz="3400" dirty="0"/>
          </a:p>
          <a:p>
            <a:endParaRPr lang="en-GB" sz="3400" dirty="0"/>
          </a:p>
        </p:txBody>
      </p:sp>
      <p:pic>
        <p:nvPicPr>
          <p:cNvPr id="2" name="Picture 1">
            <a:extLst>
              <a:ext uri="{FF2B5EF4-FFF2-40B4-BE49-F238E27FC236}">
                <a16:creationId xmlns:a16="http://schemas.microsoft.com/office/drawing/2014/main" id="{B00FF110-2C4B-D5B7-FAD6-3ABA2B5AFC3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370114" y="1408134"/>
            <a:ext cx="4401693" cy="4346825"/>
          </a:xfrm>
          <a:prstGeom prst="rect">
            <a:avLst/>
          </a:prstGeom>
        </p:spPr>
      </p:pic>
      <p:pic>
        <p:nvPicPr>
          <p:cNvPr id="4" name="Picture 3">
            <a:extLst>
              <a:ext uri="{FF2B5EF4-FFF2-40B4-BE49-F238E27FC236}">
                <a16:creationId xmlns:a16="http://schemas.microsoft.com/office/drawing/2014/main" id="{FCF7E324-CE08-055A-850B-D1ABCBF1D486}"/>
              </a:ext>
            </a:extLst>
          </p:cNvPr>
          <p:cNvPicPr>
            <a:picLocks noChangeAspect="1"/>
          </p:cNvPicPr>
          <p:nvPr/>
        </p:nvPicPr>
        <p:blipFill>
          <a:blip r:embed="rId5"/>
          <a:srcRect l="14650" t="58889" b="4000"/>
          <a:stretch/>
        </p:blipFill>
        <p:spPr>
          <a:xfrm>
            <a:off x="5244212" y="2286000"/>
            <a:ext cx="6475382" cy="1990606"/>
          </a:xfrm>
          <a:prstGeom prst="rect">
            <a:avLst/>
          </a:prstGeom>
        </p:spPr>
      </p:pic>
      <p:sp>
        <p:nvSpPr>
          <p:cNvPr id="10" name="TextBox 9">
            <a:extLst>
              <a:ext uri="{FF2B5EF4-FFF2-40B4-BE49-F238E27FC236}">
                <a16:creationId xmlns:a16="http://schemas.microsoft.com/office/drawing/2014/main" id="{05D6D1D9-52F2-F1B8-A45A-AE2D47505269}"/>
              </a:ext>
            </a:extLst>
          </p:cNvPr>
          <p:cNvSpPr txBox="1"/>
          <p:nvPr/>
        </p:nvSpPr>
        <p:spPr>
          <a:xfrm>
            <a:off x="5410200" y="4800600"/>
            <a:ext cx="6309394" cy="1261884"/>
          </a:xfrm>
          <a:prstGeom prst="rect">
            <a:avLst/>
          </a:prstGeom>
          <a:noFill/>
        </p:spPr>
        <p:txBody>
          <a:bodyPr wrap="square" rtlCol="0">
            <a:spAutoFit/>
          </a:bodyPr>
          <a:lstStyle/>
          <a:p>
            <a:r>
              <a:rPr lang="en-GB" sz="3800" b="1" dirty="0">
                <a:solidFill>
                  <a:schemeClr val="accent4"/>
                </a:solidFill>
                <a:latin typeface="+mj-lt"/>
              </a:rPr>
              <a:t>What does this demonstration show us?</a:t>
            </a:r>
          </a:p>
        </p:txBody>
      </p:sp>
    </p:spTree>
    <p:extLst>
      <p:ext uri="{BB962C8B-B14F-4D97-AF65-F5344CB8AC3E}">
        <p14:creationId xmlns:p14="http://schemas.microsoft.com/office/powerpoint/2010/main" val="572791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33B32-96B5-7E19-3438-73BA6F045C18}"/>
              </a:ext>
            </a:extLst>
          </p:cNvPr>
          <p:cNvSpPr>
            <a:spLocks noGrp="1"/>
          </p:cNvSpPr>
          <p:nvPr>
            <p:ph type="title"/>
          </p:nvPr>
        </p:nvSpPr>
        <p:spPr>
          <a:xfrm>
            <a:off x="609917" y="274320"/>
            <a:ext cx="10978515" cy="923330"/>
          </a:xfrm>
        </p:spPr>
        <p:txBody>
          <a:bodyPr/>
          <a:lstStyle/>
          <a:p>
            <a:pPr algn="ctr"/>
            <a:r>
              <a:rPr lang="en-US" sz="6000" b="1" dirty="0">
                <a:solidFill>
                  <a:srgbClr val="800080"/>
                </a:solidFill>
                <a:latin typeface="Calibri"/>
              </a:rPr>
              <a:t>Positive self-belief</a:t>
            </a:r>
            <a:endParaRPr lang="en-GB" dirty="0"/>
          </a:p>
        </p:txBody>
      </p:sp>
      <p:sp>
        <p:nvSpPr>
          <p:cNvPr id="4" name="Text Placeholder 2">
            <a:extLst>
              <a:ext uri="{FF2B5EF4-FFF2-40B4-BE49-F238E27FC236}">
                <a16:creationId xmlns:a16="http://schemas.microsoft.com/office/drawing/2014/main" id="{CB3AA757-8394-4BA9-C74F-E81ED0B3E0AD}"/>
              </a:ext>
            </a:extLst>
          </p:cNvPr>
          <p:cNvSpPr>
            <a:spLocks noGrp="1"/>
          </p:cNvSpPr>
          <p:nvPr>
            <p:ph type="body" idx="1"/>
          </p:nvPr>
        </p:nvSpPr>
        <p:spPr>
          <a:xfrm>
            <a:off x="831850" y="2151459"/>
            <a:ext cx="10979150" cy="1877437"/>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br>
              <a:rPr lang="en-US" sz="3800" b="1" dirty="0">
                <a:solidFill>
                  <a:srgbClr val="0070C0"/>
                </a:solidFill>
              </a:rPr>
            </a:br>
            <a:endParaRPr kumimoji="0" lang="en-US" sz="3800" b="1" i="0" u="none" strike="noStrike" kern="0" cap="none" spc="0" normalizeH="0" baseline="0" noProof="0" dirty="0">
              <a:ln>
                <a:noFill/>
              </a:ln>
              <a:solidFill>
                <a:srgbClr val="0070C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70C0"/>
              </a:solidFill>
              <a:effectLst/>
              <a:uLnTx/>
              <a:uFillTx/>
            </a:endParaRPr>
          </a:p>
          <a:p>
            <a:endParaRPr lang="en-GB" dirty="0"/>
          </a:p>
        </p:txBody>
      </p:sp>
      <p:sp>
        <p:nvSpPr>
          <p:cNvPr id="8" name="Rectangle 1">
            <a:extLst>
              <a:ext uri="{FF2B5EF4-FFF2-40B4-BE49-F238E27FC236}">
                <a16:creationId xmlns:a16="http://schemas.microsoft.com/office/drawing/2014/main" id="{710725FB-FF2E-777B-4E0B-2BDC69490DF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2" name="TextBox 11">
            <a:extLst>
              <a:ext uri="{FF2B5EF4-FFF2-40B4-BE49-F238E27FC236}">
                <a16:creationId xmlns:a16="http://schemas.microsoft.com/office/drawing/2014/main" id="{FB9E4904-D3C8-B457-496F-28B0C472EB8E}"/>
              </a:ext>
            </a:extLst>
          </p:cNvPr>
          <p:cNvSpPr txBox="1"/>
          <p:nvPr/>
        </p:nvSpPr>
        <p:spPr>
          <a:xfrm>
            <a:off x="831850" y="1828293"/>
            <a:ext cx="9759950" cy="5570756"/>
          </a:xfrm>
          <a:prstGeom prst="rect">
            <a:avLst/>
          </a:prstGeom>
          <a:noFill/>
        </p:spPr>
        <p:txBody>
          <a:bodyPr wrap="square">
            <a:spAutoFit/>
          </a:bodyPr>
          <a:lstStyle/>
          <a:p>
            <a:pPr algn="ctr"/>
            <a:r>
              <a:rPr kumimoji="0" lang="en-US" sz="3800" b="1" i="0" u="none" strike="noStrike" kern="0" cap="none" spc="0" normalizeH="0" baseline="0" noProof="0" dirty="0">
                <a:ln>
                  <a:noFill/>
                </a:ln>
                <a:solidFill>
                  <a:schemeClr val="accent1"/>
                </a:solidFill>
                <a:effectLst/>
                <a:uLnTx/>
                <a:uFillTx/>
                <a:latin typeface="Calibri"/>
                <a:ea typeface="+mj-ea"/>
                <a:cs typeface="+mj-cs"/>
              </a:rPr>
              <a:t>Tell the person next to you three things you most value about yourself:</a:t>
            </a:r>
          </a:p>
          <a:p>
            <a:pPr algn="ctr"/>
            <a:endParaRPr kumimoji="0" lang="en-US" sz="3200" b="1" i="0" u="none" strike="noStrike" kern="0" cap="none" spc="0" normalizeH="0" baseline="0" noProof="0" dirty="0">
              <a:ln>
                <a:noFill/>
              </a:ln>
              <a:solidFill>
                <a:schemeClr val="accent1"/>
              </a:solidFill>
              <a:effectLst/>
              <a:uLnTx/>
              <a:uFillTx/>
              <a:latin typeface="Calibri"/>
              <a:ea typeface="+mj-ea"/>
              <a:cs typeface="+mj-cs"/>
            </a:endParaRPr>
          </a:p>
          <a:p>
            <a:pPr marL="457200" indent="-457200" algn="ctr">
              <a:buFont typeface="Arial" panose="020B0604020202020204" pitchFamily="34" charset="0"/>
              <a:buChar char="•"/>
            </a:pPr>
            <a:r>
              <a:rPr lang="en-US" sz="3400" b="1" dirty="0">
                <a:solidFill>
                  <a:srgbClr val="7030A0"/>
                </a:solidFill>
                <a:latin typeface="Calibri"/>
                <a:ea typeface="+mj-ea"/>
                <a:cs typeface="+mj-cs"/>
              </a:rPr>
              <a:t>Something you are good at</a:t>
            </a:r>
          </a:p>
          <a:p>
            <a:pPr marL="457200" indent="-457200" algn="ctr">
              <a:buFont typeface="Arial" panose="020B0604020202020204" pitchFamily="34" charset="0"/>
              <a:buChar char="•"/>
            </a:pPr>
            <a:r>
              <a:rPr kumimoji="0" lang="en-US" sz="3400" b="1" i="0" u="none" strike="noStrike" kern="0" cap="none" spc="0" normalizeH="0" baseline="0" noProof="0" dirty="0">
                <a:ln>
                  <a:noFill/>
                </a:ln>
                <a:solidFill>
                  <a:srgbClr val="7030A0"/>
                </a:solidFill>
                <a:effectLst/>
                <a:uLnTx/>
                <a:uFillTx/>
                <a:latin typeface="Calibri"/>
                <a:ea typeface="+mj-ea"/>
                <a:cs typeface="+mj-cs"/>
              </a:rPr>
              <a:t>Something you like about your personality</a:t>
            </a:r>
          </a:p>
          <a:p>
            <a:pPr marL="457200" indent="-457200" algn="ctr">
              <a:buFont typeface="Arial" panose="020B0604020202020204" pitchFamily="34" charset="0"/>
              <a:buChar char="•"/>
            </a:pPr>
            <a:r>
              <a:rPr lang="en-US" sz="3400" b="1" dirty="0">
                <a:solidFill>
                  <a:srgbClr val="7030A0"/>
                </a:solidFill>
                <a:latin typeface="Calibri"/>
                <a:ea typeface="+mj-ea"/>
                <a:cs typeface="+mj-cs"/>
              </a:rPr>
              <a:t>Something you are proud of</a:t>
            </a:r>
            <a:endParaRPr kumimoji="0" lang="en-US" sz="3400" b="1" i="0" u="none" strike="noStrike" kern="0" cap="none" spc="0" normalizeH="0" baseline="0" noProof="0" dirty="0">
              <a:ln>
                <a:noFill/>
              </a:ln>
              <a:solidFill>
                <a:srgbClr val="7030A0"/>
              </a:solidFill>
              <a:effectLst/>
              <a:uLnTx/>
              <a:uFillTx/>
              <a:latin typeface="Calibri"/>
              <a:ea typeface="+mj-ea"/>
              <a:cs typeface="+mj-cs"/>
            </a:endParaRPr>
          </a:p>
          <a:p>
            <a:endParaRPr lang="en-US" sz="3200" b="1" dirty="0">
              <a:solidFill>
                <a:schemeClr val="accent1"/>
              </a:solidFill>
              <a:latin typeface="Calibri"/>
              <a:ea typeface="+mj-ea"/>
              <a:cs typeface="+mj-cs"/>
            </a:endParaRPr>
          </a:p>
          <a:p>
            <a:endParaRPr lang="en-US" sz="3800" b="1" dirty="0">
              <a:solidFill>
                <a:schemeClr val="accent1"/>
              </a:solidFill>
              <a:latin typeface="Calibri"/>
              <a:ea typeface="+mj-ea"/>
              <a:cs typeface="+mj-cs"/>
            </a:endParaRPr>
          </a:p>
          <a:p>
            <a:r>
              <a:rPr lang="en-GB" sz="3800" b="1" dirty="0">
                <a:solidFill>
                  <a:schemeClr val="accent1"/>
                </a:solidFill>
                <a:latin typeface="Calibri"/>
                <a:ea typeface="+mj-ea"/>
                <a:cs typeface="+mj-cs"/>
              </a:rPr>
              <a:t>1.</a:t>
            </a:r>
            <a:endParaRPr lang="en-US" sz="3800" b="1" dirty="0">
              <a:solidFill>
                <a:schemeClr val="accent1"/>
              </a:solidFill>
              <a:latin typeface="Calibri"/>
              <a:ea typeface="+mj-ea"/>
              <a:cs typeface="+mj-cs"/>
            </a:endParaRPr>
          </a:p>
          <a:p>
            <a:endParaRPr lang="en-GB" sz="3800" dirty="0">
              <a:solidFill>
                <a:schemeClr val="accent1"/>
              </a:solidFill>
            </a:endParaRPr>
          </a:p>
        </p:txBody>
      </p:sp>
      <p:pic>
        <p:nvPicPr>
          <p:cNvPr id="13" name="Picture 12">
            <a:extLst>
              <a:ext uri="{FF2B5EF4-FFF2-40B4-BE49-F238E27FC236}">
                <a16:creationId xmlns:a16="http://schemas.microsoft.com/office/drawing/2014/main" id="{967DE5DE-464E-E672-68E4-DC1D30FD92B8}"/>
              </a:ext>
            </a:extLst>
          </p:cNvPr>
          <p:cNvPicPr>
            <a:picLocks noChangeAspect="1"/>
          </p:cNvPicPr>
          <p:nvPr/>
        </p:nvPicPr>
        <p:blipFill>
          <a:blip r:embed="rId2"/>
          <a:srcRect l="4438" t="12306" r="33503" b="4445"/>
          <a:stretch/>
        </p:blipFill>
        <p:spPr>
          <a:xfrm>
            <a:off x="9797704" y="3773332"/>
            <a:ext cx="2372525" cy="2672609"/>
          </a:xfrm>
          <a:prstGeom prst="rect">
            <a:avLst/>
          </a:prstGeom>
        </p:spPr>
      </p:pic>
      <p:pic>
        <p:nvPicPr>
          <p:cNvPr id="14" name="Picture 13">
            <a:extLst>
              <a:ext uri="{FF2B5EF4-FFF2-40B4-BE49-F238E27FC236}">
                <a16:creationId xmlns:a16="http://schemas.microsoft.com/office/drawing/2014/main" id="{509900E8-EAFF-DBC9-33A5-12F83454A187}"/>
              </a:ext>
            </a:extLst>
          </p:cNvPr>
          <p:cNvPicPr>
            <a:picLocks noChangeAspect="1"/>
          </p:cNvPicPr>
          <p:nvPr/>
        </p:nvPicPr>
        <p:blipFill>
          <a:blip r:embed="rId2"/>
          <a:srcRect l="71996" t="21464" r="9937" b="35555"/>
          <a:stretch/>
        </p:blipFill>
        <p:spPr>
          <a:xfrm>
            <a:off x="152400" y="3310266"/>
            <a:ext cx="1988794" cy="3344877"/>
          </a:xfrm>
          <a:prstGeom prst="rect">
            <a:avLst/>
          </a:prstGeom>
        </p:spPr>
      </p:pic>
    </p:spTree>
    <p:extLst>
      <p:ext uri="{BB962C8B-B14F-4D97-AF65-F5344CB8AC3E}">
        <p14:creationId xmlns:p14="http://schemas.microsoft.com/office/powerpoint/2010/main" val="12952470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812DF-C71E-2DF4-6A57-A5DCBF221DCD}"/>
              </a:ext>
            </a:extLst>
          </p:cNvPr>
          <p:cNvSpPr>
            <a:spLocks noGrp="1"/>
          </p:cNvSpPr>
          <p:nvPr>
            <p:ph type="title"/>
          </p:nvPr>
        </p:nvSpPr>
        <p:spPr>
          <a:xfrm>
            <a:off x="609917" y="274320"/>
            <a:ext cx="10978515" cy="923330"/>
          </a:xfrm>
        </p:spPr>
        <p:txBody>
          <a:bodyPr/>
          <a:lstStyle/>
          <a:p>
            <a:r>
              <a:rPr kumimoji="0" lang="en-US" sz="6000" b="1" i="0" u="none" strike="noStrike" kern="0" cap="none" spc="0" normalizeH="0" baseline="0" noProof="0" dirty="0">
                <a:ln>
                  <a:noFill/>
                </a:ln>
                <a:solidFill>
                  <a:srgbClr val="800080"/>
                </a:solidFill>
                <a:effectLst/>
                <a:uLnTx/>
                <a:uFillTx/>
                <a:latin typeface="Calibri"/>
                <a:ea typeface="+mj-ea"/>
                <a:cs typeface="+mj-cs"/>
              </a:rPr>
              <a:t>Tips for Building Self-esteem</a:t>
            </a:r>
            <a:endParaRPr lang="en-GB" dirty="0"/>
          </a:p>
        </p:txBody>
      </p:sp>
      <p:sp>
        <p:nvSpPr>
          <p:cNvPr id="3" name="Text Placeholder 2">
            <a:extLst>
              <a:ext uri="{FF2B5EF4-FFF2-40B4-BE49-F238E27FC236}">
                <a16:creationId xmlns:a16="http://schemas.microsoft.com/office/drawing/2014/main" id="{D56B8168-F36F-5F0D-9C35-E3784554B2DF}"/>
              </a:ext>
            </a:extLst>
          </p:cNvPr>
          <p:cNvSpPr>
            <a:spLocks noGrp="1"/>
          </p:cNvSpPr>
          <p:nvPr>
            <p:ph type="body" idx="1"/>
          </p:nvPr>
        </p:nvSpPr>
        <p:spPr>
          <a:xfrm>
            <a:off x="381000" y="1489337"/>
            <a:ext cx="11582083" cy="5094343"/>
          </a:xfrm>
        </p:spPr>
        <p:txBody>
          <a:bodyPr/>
          <a:lstStyle/>
          <a:p>
            <a:pPr marL="285750" indent="-285750" algn="l">
              <a:lnSpc>
                <a:spcPct val="150000"/>
              </a:lnSpc>
              <a:buFont typeface="Arial" panose="020B0604020202020204" pitchFamily="34" charset="0"/>
              <a:buChar char="•"/>
            </a:pPr>
            <a:r>
              <a:rPr lang="en-GB" sz="3200" dirty="0">
                <a:solidFill>
                  <a:srgbClr val="FF0000"/>
                </a:solidFill>
              </a:rPr>
              <a:t>Practice positive self talk – speak like you would to a best friend</a:t>
            </a:r>
            <a:endParaRPr lang="en-GB" sz="3200" dirty="0"/>
          </a:p>
          <a:p>
            <a:pPr marL="285750" indent="-285750" algn="l">
              <a:lnSpc>
                <a:spcPct val="150000"/>
              </a:lnSpc>
              <a:buFont typeface="Arial" panose="020B0604020202020204" pitchFamily="34" charset="0"/>
              <a:buChar char="•"/>
            </a:pPr>
            <a:r>
              <a:rPr lang="en-GB" sz="3200" dirty="0">
                <a:solidFill>
                  <a:schemeClr val="accent6">
                    <a:lumMod val="75000"/>
                  </a:schemeClr>
                </a:solidFill>
              </a:rPr>
              <a:t>Realise it is ok to make mistakes – we all do sometimes!</a:t>
            </a:r>
            <a:endParaRPr lang="en-GB" sz="3200" dirty="0"/>
          </a:p>
          <a:p>
            <a:pPr marL="285750" indent="-285750" algn="l">
              <a:lnSpc>
                <a:spcPct val="150000"/>
              </a:lnSpc>
              <a:buFont typeface="Arial" panose="020B0604020202020204" pitchFamily="34" charset="0"/>
              <a:buChar char="•"/>
            </a:pPr>
            <a:r>
              <a:rPr lang="en-GB" sz="3200" dirty="0">
                <a:solidFill>
                  <a:srgbClr val="FFCC00"/>
                </a:solidFill>
              </a:rPr>
              <a:t>Set small goals you want to reach </a:t>
            </a:r>
            <a:endParaRPr lang="en-GB" sz="3200" dirty="0"/>
          </a:p>
          <a:p>
            <a:pPr marL="285750" indent="-285750" algn="l">
              <a:lnSpc>
                <a:spcPct val="150000"/>
              </a:lnSpc>
              <a:buFont typeface="Arial" panose="020B0604020202020204" pitchFamily="34" charset="0"/>
              <a:buChar char="•"/>
            </a:pPr>
            <a:r>
              <a:rPr lang="en-GB" sz="3200" dirty="0">
                <a:solidFill>
                  <a:srgbClr val="00B050"/>
                </a:solidFill>
              </a:rPr>
              <a:t>Identify your strengths and abilities</a:t>
            </a:r>
            <a:endParaRPr lang="en-GB" sz="3200" dirty="0"/>
          </a:p>
          <a:p>
            <a:pPr marL="285750" indent="-285750" algn="l">
              <a:lnSpc>
                <a:spcPct val="150000"/>
              </a:lnSpc>
              <a:buFont typeface="Arial" panose="020B0604020202020204" pitchFamily="34" charset="0"/>
              <a:buChar char="•"/>
            </a:pPr>
            <a:r>
              <a:rPr lang="en-GB" sz="3200" dirty="0">
                <a:solidFill>
                  <a:srgbClr val="0070C0"/>
                </a:solidFill>
              </a:rPr>
              <a:t>Focus on things you are thankful for</a:t>
            </a:r>
            <a:endParaRPr lang="en-GB" sz="3200" dirty="0">
              <a:solidFill>
                <a:srgbClr val="002060"/>
              </a:solidFill>
            </a:endParaRPr>
          </a:p>
          <a:p>
            <a:pPr marL="285750" indent="-285750" algn="l">
              <a:lnSpc>
                <a:spcPct val="150000"/>
              </a:lnSpc>
              <a:buFont typeface="Arial" panose="020B0604020202020204" pitchFamily="34" charset="0"/>
              <a:buChar char="•"/>
            </a:pPr>
            <a:r>
              <a:rPr lang="en-GB" sz="3200" dirty="0">
                <a:solidFill>
                  <a:srgbClr val="002060"/>
                </a:solidFill>
              </a:rPr>
              <a:t>Don’t compare yourself to others</a:t>
            </a:r>
            <a:endParaRPr lang="en-GB" sz="3200" dirty="0"/>
          </a:p>
          <a:p>
            <a:pPr marL="285750" indent="-285750" algn="l">
              <a:lnSpc>
                <a:spcPct val="150000"/>
              </a:lnSpc>
              <a:buFont typeface="Arial" panose="020B0604020202020204" pitchFamily="34" charset="0"/>
              <a:buChar char="•"/>
            </a:pPr>
            <a:r>
              <a:rPr lang="en-GB" sz="3200" dirty="0">
                <a:solidFill>
                  <a:srgbClr val="7030A0"/>
                </a:solidFill>
              </a:rPr>
              <a:t>Practice kindness and friendship</a:t>
            </a:r>
          </a:p>
        </p:txBody>
      </p:sp>
    </p:spTree>
    <p:extLst>
      <p:ext uri="{BB962C8B-B14F-4D97-AF65-F5344CB8AC3E}">
        <p14:creationId xmlns:p14="http://schemas.microsoft.com/office/powerpoint/2010/main" val="2921596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33B32-96B5-7E19-3438-73BA6F045C18}"/>
              </a:ext>
            </a:extLst>
          </p:cNvPr>
          <p:cNvSpPr>
            <a:spLocks noGrp="1"/>
          </p:cNvSpPr>
          <p:nvPr>
            <p:ph type="title"/>
          </p:nvPr>
        </p:nvSpPr>
        <p:spPr>
          <a:xfrm>
            <a:off x="609917" y="274320"/>
            <a:ext cx="10978515" cy="1846659"/>
          </a:xfrm>
        </p:spPr>
        <p:txBody>
          <a:bodyPr/>
          <a:lstStyle/>
          <a:p>
            <a:pPr algn="ctr"/>
            <a:r>
              <a:rPr lang="en-US" sz="6000" b="1" dirty="0">
                <a:solidFill>
                  <a:srgbClr val="800080"/>
                </a:solidFill>
                <a:latin typeface="Calibri"/>
              </a:rPr>
              <a:t>How can we fill a bucket of kindness?</a:t>
            </a:r>
            <a:endParaRPr lang="en-GB" dirty="0"/>
          </a:p>
        </p:txBody>
      </p:sp>
      <p:sp>
        <p:nvSpPr>
          <p:cNvPr id="4" name="Text Placeholder 2">
            <a:extLst>
              <a:ext uri="{FF2B5EF4-FFF2-40B4-BE49-F238E27FC236}">
                <a16:creationId xmlns:a16="http://schemas.microsoft.com/office/drawing/2014/main" id="{CB3AA757-8394-4BA9-C74F-E81ED0B3E0AD}"/>
              </a:ext>
            </a:extLst>
          </p:cNvPr>
          <p:cNvSpPr>
            <a:spLocks noGrp="1"/>
          </p:cNvSpPr>
          <p:nvPr>
            <p:ph type="body" idx="1"/>
          </p:nvPr>
        </p:nvSpPr>
        <p:spPr>
          <a:xfrm>
            <a:off x="831850" y="2151459"/>
            <a:ext cx="10979150" cy="1877437"/>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br>
              <a:rPr lang="en-US" sz="3800" b="1" dirty="0">
                <a:solidFill>
                  <a:srgbClr val="0070C0"/>
                </a:solidFill>
              </a:rPr>
            </a:br>
            <a:endParaRPr kumimoji="0" lang="en-US" sz="3800" b="1" i="0" u="none" strike="noStrike" kern="0" cap="none" spc="0" normalizeH="0" baseline="0" noProof="0" dirty="0">
              <a:ln>
                <a:noFill/>
              </a:ln>
              <a:solidFill>
                <a:srgbClr val="0070C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70C0"/>
              </a:solidFill>
              <a:effectLst/>
              <a:uLnTx/>
              <a:uFillTx/>
            </a:endParaRPr>
          </a:p>
          <a:p>
            <a:endParaRPr lang="en-GB" dirty="0"/>
          </a:p>
        </p:txBody>
      </p:sp>
      <p:pic>
        <p:nvPicPr>
          <p:cNvPr id="5" name="Picture 4">
            <a:extLst>
              <a:ext uri="{FF2B5EF4-FFF2-40B4-BE49-F238E27FC236}">
                <a16:creationId xmlns:a16="http://schemas.microsoft.com/office/drawing/2014/main" id="{CFD4F638-900D-1526-9121-DA4217B7DD27}"/>
              </a:ext>
            </a:extLst>
          </p:cNvPr>
          <p:cNvPicPr>
            <a:picLocks noChangeAspect="1"/>
          </p:cNvPicPr>
          <p:nvPr/>
        </p:nvPicPr>
        <p:blipFill>
          <a:blip r:embed="rId3"/>
          <a:srcRect l="4437" t="47778" r="58641" b="4445"/>
          <a:stretch/>
        </p:blipFill>
        <p:spPr>
          <a:xfrm>
            <a:off x="4049520" y="2514601"/>
            <a:ext cx="4038600" cy="4106068"/>
          </a:xfrm>
          <a:prstGeom prst="rect">
            <a:avLst/>
          </a:prstGeom>
        </p:spPr>
      </p:pic>
      <p:sp>
        <p:nvSpPr>
          <p:cNvPr id="8" name="Rectangle 1">
            <a:extLst>
              <a:ext uri="{FF2B5EF4-FFF2-40B4-BE49-F238E27FC236}">
                <a16:creationId xmlns:a16="http://schemas.microsoft.com/office/drawing/2014/main" id="{710725FB-FF2E-777B-4E0B-2BDC69490DF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 name="Picture 9">
            <a:extLst>
              <a:ext uri="{FF2B5EF4-FFF2-40B4-BE49-F238E27FC236}">
                <a16:creationId xmlns:a16="http://schemas.microsoft.com/office/drawing/2014/main" id="{AD983CBF-6AD7-CA89-DA69-11992B6C4B15}"/>
              </a:ext>
            </a:extLst>
          </p:cNvPr>
          <p:cNvPicPr>
            <a:picLocks noChangeAspect="1"/>
          </p:cNvPicPr>
          <p:nvPr/>
        </p:nvPicPr>
        <p:blipFill>
          <a:blip r:embed="rId4"/>
          <a:srcRect t="2223" r="64140" b="39999"/>
          <a:stretch/>
        </p:blipFill>
        <p:spPr>
          <a:xfrm>
            <a:off x="7957778" y="1363564"/>
            <a:ext cx="3243631" cy="3694889"/>
          </a:xfrm>
          <a:prstGeom prst="rect">
            <a:avLst/>
          </a:prstGeom>
        </p:spPr>
      </p:pic>
      <p:sp>
        <p:nvSpPr>
          <p:cNvPr id="12" name="TextBox 11">
            <a:extLst>
              <a:ext uri="{FF2B5EF4-FFF2-40B4-BE49-F238E27FC236}">
                <a16:creationId xmlns:a16="http://schemas.microsoft.com/office/drawing/2014/main" id="{FB9E4904-D3C8-B457-496F-28B0C472EB8E}"/>
              </a:ext>
            </a:extLst>
          </p:cNvPr>
          <p:cNvSpPr txBox="1"/>
          <p:nvPr/>
        </p:nvSpPr>
        <p:spPr>
          <a:xfrm>
            <a:off x="86555" y="3979939"/>
            <a:ext cx="4038600" cy="2431435"/>
          </a:xfrm>
          <a:prstGeom prst="rect">
            <a:avLst/>
          </a:prstGeom>
          <a:noFill/>
        </p:spPr>
        <p:txBody>
          <a:bodyPr wrap="square">
            <a:spAutoFit/>
          </a:bodyPr>
          <a:lstStyle/>
          <a:p>
            <a:r>
              <a:rPr kumimoji="0" lang="en-US" sz="3800" b="1" i="0" u="none" strike="noStrike" kern="0" cap="none" spc="0" normalizeH="0" baseline="0" noProof="0" dirty="0">
                <a:ln>
                  <a:noFill/>
                </a:ln>
                <a:solidFill>
                  <a:schemeClr val="accent1"/>
                </a:solidFill>
                <a:effectLst/>
                <a:uLnTx/>
                <a:uFillTx/>
                <a:latin typeface="Calibri"/>
                <a:ea typeface="+mj-ea"/>
                <a:cs typeface="+mj-cs"/>
              </a:rPr>
              <a:t>When we take care of ourselves, we can take better care of others</a:t>
            </a:r>
            <a:endParaRPr lang="en-GB" sz="3800" dirty="0">
              <a:solidFill>
                <a:schemeClr val="accent1"/>
              </a:solidFill>
            </a:endParaRPr>
          </a:p>
        </p:txBody>
      </p:sp>
      <p:sp>
        <p:nvSpPr>
          <p:cNvPr id="3" name="TextBox 2">
            <a:extLst>
              <a:ext uri="{FF2B5EF4-FFF2-40B4-BE49-F238E27FC236}">
                <a16:creationId xmlns:a16="http://schemas.microsoft.com/office/drawing/2014/main" id="{84E9C527-97E2-F400-E4DE-AA1CCD84A645}"/>
              </a:ext>
            </a:extLst>
          </p:cNvPr>
          <p:cNvSpPr txBox="1"/>
          <p:nvPr/>
        </p:nvSpPr>
        <p:spPr>
          <a:xfrm>
            <a:off x="99910" y="2395298"/>
            <a:ext cx="4038600" cy="1261884"/>
          </a:xfrm>
          <a:prstGeom prst="rect">
            <a:avLst/>
          </a:prstGeom>
          <a:noFill/>
        </p:spPr>
        <p:txBody>
          <a:bodyPr wrap="square">
            <a:spAutoFit/>
          </a:bodyPr>
          <a:lstStyle/>
          <a:p>
            <a:r>
              <a:rPr kumimoji="0" lang="en-US" sz="3800" b="1" i="0" u="none" strike="noStrike" kern="0" cap="none" spc="0" normalizeH="0" baseline="0" noProof="0" dirty="0">
                <a:ln>
                  <a:noFill/>
                </a:ln>
                <a:solidFill>
                  <a:srgbClr val="00B050"/>
                </a:solidFill>
                <a:effectLst/>
                <a:uLnTx/>
                <a:uFillTx/>
                <a:latin typeface="Calibri"/>
                <a:ea typeface="+mj-ea"/>
                <a:cs typeface="+mj-cs"/>
              </a:rPr>
              <a:t>What things fill your own bucket?</a:t>
            </a:r>
            <a:endParaRPr lang="en-GB" sz="3800" dirty="0">
              <a:solidFill>
                <a:srgbClr val="00B050"/>
              </a:solidFill>
            </a:endParaRPr>
          </a:p>
        </p:txBody>
      </p:sp>
      <p:sp>
        <p:nvSpPr>
          <p:cNvPr id="9" name="TextBox 8">
            <a:extLst>
              <a:ext uri="{FF2B5EF4-FFF2-40B4-BE49-F238E27FC236}">
                <a16:creationId xmlns:a16="http://schemas.microsoft.com/office/drawing/2014/main" id="{AA2ADE1D-5E8E-C862-495E-C632C0804D1E}"/>
              </a:ext>
            </a:extLst>
          </p:cNvPr>
          <p:cNvSpPr txBox="1"/>
          <p:nvPr/>
        </p:nvSpPr>
        <p:spPr>
          <a:xfrm>
            <a:off x="8050412" y="5339775"/>
            <a:ext cx="4038600" cy="677108"/>
          </a:xfrm>
          <a:prstGeom prst="rect">
            <a:avLst/>
          </a:prstGeom>
          <a:noFill/>
        </p:spPr>
        <p:txBody>
          <a:bodyPr wrap="square">
            <a:spAutoFit/>
          </a:bodyPr>
          <a:lstStyle/>
          <a:p>
            <a:r>
              <a:rPr kumimoji="0" lang="en-US" sz="3800" b="1" i="0" u="none" strike="noStrike" kern="0" cap="none" spc="0" normalizeH="0" baseline="0" noProof="0" dirty="0">
                <a:ln>
                  <a:noFill/>
                </a:ln>
                <a:solidFill>
                  <a:srgbClr val="FFC000"/>
                </a:solidFill>
                <a:effectLst/>
                <a:uLnTx/>
                <a:uFillTx/>
                <a:latin typeface="Calibri"/>
                <a:ea typeface="+mj-ea"/>
                <a:cs typeface="+mj-cs"/>
              </a:rPr>
              <a:t>What drains it?</a:t>
            </a:r>
            <a:endParaRPr lang="en-GB" sz="3800" dirty="0">
              <a:solidFill>
                <a:srgbClr val="FFC000"/>
              </a:solidFill>
            </a:endParaRPr>
          </a:p>
        </p:txBody>
      </p:sp>
    </p:spTree>
    <p:extLst>
      <p:ext uri="{BB962C8B-B14F-4D97-AF65-F5344CB8AC3E}">
        <p14:creationId xmlns:p14="http://schemas.microsoft.com/office/powerpoint/2010/main" val="21304583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3189544-D802-FF4F-A6A7-3A8ECE813319}"/>
              </a:ext>
            </a:extLst>
          </p:cNvPr>
          <p:cNvSpPr txBox="1"/>
          <p:nvPr/>
        </p:nvSpPr>
        <p:spPr>
          <a:xfrm>
            <a:off x="381000" y="304800"/>
            <a:ext cx="11430000" cy="369332"/>
          </a:xfrm>
          <a:prstGeom prst="rect">
            <a:avLst/>
          </a:prstGeom>
          <a:noFill/>
        </p:spPr>
        <p:txBody>
          <a:bodyPr wrap="square" rtlCol="0">
            <a:spAutoFit/>
          </a:bodyPr>
          <a:lstStyle/>
          <a:p>
            <a:r>
              <a:rPr lang="en-US" dirty="0"/>
              <a:t>Text</a:t>
            </a:r>
          </a:p>
        </p:txBody>
      </p:sp>
      <p:sp>
        <p:nvSpPr>
          <p:cNvPr id="2" name="Title 1">
            <a:extLst>
              <a:ext uri="{FF2B5EF4-FFF2-40B4-BE49-F238E27FC236}">
                <a16:creationId xmlns:a16="http://schemas.microsoft.com/office/drawing/2014/main" id="{A0733B32-96B5-7E19-3438-73BA6F045C18}"/>
              </a:ext>
            </a:extLst>
          </p:cNvPr>
          <p:cNvSpPr>
            <a:spLocks noGrp="1"/>
          </p:cNvSpPr>
          <p:nvPr>
            <p:ph type="title"/>
          </p:nvPr>
        </p:nvSpPr>
        <p:spPr>
          <a:xfrm>
            <a:off x="381001" y="274320"/>
            <a:ext cx="11207432" cy="1846659"/>
          </a:xfrm>
        </p:spPr>
        <p:txBody>
          <a:bodyPr/>
          <a:lstStyle/>
          <a:p>
            <a:pPr algn="ctr"/>
            <a:r>
              <a:rPr lang="en-US" sz="6000" b="1" dirty="0">
                <a:solidFill>
                  <a:srgbClr val="800080"/>
                </a:solidFill>
                <a:latin typeface="Calibri"/>
              </a:rPr>
              <a:t>We can give from the overflow of our own bucket!</a:t>
            </a:r>
            <a:endParaRPr lang="en-GB" dirty="0"/>
          </a:p>
        </p:txBody>
      </p:sp>
      <p:sp>
        <p:nvSpPr>
          <p:cNvPr id="4" name="Text Placeholder 2">
            <a:extLst>
              <a:ext uri="{FF2B5EF4-FFF2-40B4-BE49-F238E27FC236}">
                <a16:creationId xmlns:a16="http://schemas.microsoft.com/office/drawing/2014/main" id="{CB3AA757-8394-4BA9-C74F-E81ED0B3E0AD}"/>
              </a:ext>
            </a:extLst>
          </p:cNvPr>
          <p:cNvSpPr>
            <a:spLocks noGrp="1"/>
          </p:cNvSpPr>
          <p:nvPr>
            <p:ph type="body" idx="1"/>
          </p:nvPr>
        </p:nvSpPr>
        <p:spPr>
          <a:xfrm>
            <a:off x="831850" y="2151459"/>
            <a:ext cx="10979150" cy="1877437"/>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br>
              <a:rPr lang="en-US" sz="3800" b="1" dirty="0">
                <a:solidFill>
                  <a:srgbClr val="0070C0"/>
                </a:solidFill>
              </a:rPr>
            </a:br>
            <a:endParaRPr kumimoji="0" lang="en-US" sz="3800" b="1" i="0" u="none" strike="noStrike" kern="0" cap="none" spc="0" normalizeH="0" baseline="0" noProof="0" dirty="0">
              <a:ln>
                <a:noFill/>
              </a:ln>
              <a:solidFill>
                <a:srgbClr val="0070C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70C0"/>
              </a:solidFill>
              <a:effectLst/>
              <a:uLnTx/>
              <a:uFillTx/>
            </a:endParaRPr>
          </a:p>
          <a:p>
            <a:endParaRPr lang="en-GB" dirty="0"/>
          </a:p>
        </p:txBody>
      </p:sp>
      <p:pic>
        <p:nvPicPr>
          <p:cNvPr id="5" name="Picture 4">
            <a:extLst>
              <a:ext uri="{FF2B5EF4-FFF2-40B4-BE49-F238E27FC236}">
                <a16:creationId xmlns:a16="http://schemas.microsoft.com/office/drawing/2014/main" id="{CFD4F638-900D-1526-9121-DA4217B7DD27}"/>
              </a:ext>
            </a:extLst>
          </p:cNvPr>
          <p:cNvPicPr>
            <a:picLocks noChangeAspect="1"/>
          </p:cNvPicPr>
          <p:nvPr/>
        </p:nvPicPr>
        <p:blipFill>
          <a:blip r:embed="rId3"/>
          <a:srcRect l="4437" t="47778" r="58641" b="4445"/>
          <a:stretch/>
        </p:blipFill>
        <p:spPr>
          <a:xfrm>
            <a:off x="588965" y="3134454"/>
            <a:ext cx="3392550" cy="3449225"/>
          </a:xfrm>
          <a:prstGeom prst="rect">
            <a:avLst/>
          </a:prstGeom>
        </p:spPr>
      </p:pic>
      <p:sp>
        <p:nvSpPr>
          <p:cNvPr id="8" name="Rectangle 1">
            <a:extLst>
              <a:ext uri="{FF2B5EF4-FFF2-40B4-BE49-F238E27FC236}">
                <a16:creationId xmlns:a16="http://schemas.microsoft.com/office/drawing/2014/main" id="{710725FB-FF2E-777B-4E0B-2BDC69490DF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1" name="Picture 10">
            <a:extLst>
              <a:ext uri="{FF2B5EF4-FFF2-40B4-BE49-F238E27FC236}">
                <a16:creationId xmlns:a16="http://schemas.microsoft.com/office/drawing/2014/main" id="{A029E6F6-D5BF-1FD7-255A-70E6F0C48476}"/>
              </a:ext>
            </a:extLst>
          </p:cNvPr>
          <p:cNvPicPr>
            <a:picLocks noChangeAspect="1"/>
          </p:cNvPicPr>
          <p:nvPr/>
        </p:nvPicPr>
        <p:blipFill>
          <a:blip r:embed="rId4"/>
          <a:stretch>
            <a:fillRect/>
          </a:stretch>
        </p:blipFill>
        <p:spPr>
          <a:xfrm>
            <a:off x="8208245" y="3203185"/>
            <a:ext cx="3390208" cy="3449225"/>
          </a:xfrm>
          <a:prstGeom prst="rect">
            <a:avLst/>
          </a:prstGeom>
        </p:spPr>
      </p:pic>
      <p:sp>
        <p:nvSpPr>
          <p:cNvPr id="13" name="Arrow: Down 12">
            <a:extLst>
              <a:ext uri="{FF2B5EF4-FFF2-40B4-BE49-F238E27FC236}">
                <a16:creationId xmlns:a16="http://schemas.microsoft.com/office/drawing/2014/main" id="{15253C10-1DBC-4B44-A637-78FB399B8F9D}"/>
              </a:ext>
            </a:extLst>
          </p:cNvPr>
          <p:cNvSpPr/>
          <p:nvPr/>
        </p:nvSpPr>
        <p:spPr>
          <a:xfrm rot="16200000">
            <a:off x="5360638" y="2220293"/>
            <a:ext cx="1470723" cy="3944283"/>
          </a:xfrm>
          <a:prstGeom prst="down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a:extLst>
              <a:ext uri="{FF2B5EF4-FFF2-40B4-BE49-F238E27FC236}">
                <a16:creationId xmlns:a16="http://schemas.microsoft.com/office/drawing/2014/main" id="{6BC7A454-AED5-BD84-2D36-26D13D17F387}"/>
              </a:ext>
            </a:extLst>
          </p:cNvPr>
          <p:cNvPicPr>
            <a:picLocks noChangeAspect="1"/>
          </p:cNvPicPr>
          <p:nvPr/>
        </p:nvPicPr>
        <p:blipFill>
          <a:blip r:embed="rId5"/>
          <a:srcRect t="3555" r="56286" b="76667"/>
          <a:stretch/>
        </p:blipFill>
        <p:spPr>
          <a:xfrm>
            <a:off x="3901625" y="5093272"/>
            <a:ext cx="2083091" cy="1333059"/>
          </a:xfrm>
          <a:prstGeom prst="rect">
            <a:avLst/>
          </a:prstGeom>
        </p:spPr>
      </p:pic>
      <p:pic>
        <p:nvPicPr>
          <p:cNvPr id="18" name="Picture 17">
            <a:extLst>
              <a:ext uri="{FF2B5EF4-FFF2-40B4-BE49-F238E27FC236}">
                <a16:creationId xmlns:a16="http://schemas.microsoft.com/office/drawing/2014/main" id="{358905DE-ABAE-7AC7-5B23-C0D649B2C8DD}"/>
              </a:ext>
            </a:extLst>
          </p:cNvPr>
          <p:cNvPicPr>
            <a:picLocks noChangeAspect="1"/>
          </p:cNvPicPr>
          <p:nvPr/>
        </p:nvPicPr>
        <p:blipFill>
          <a:blip r:embed="rId5"/>
          <a:srcRect l="54649" t="2998" b="84152"/>
          <a:stretch/>
        </p:blipFill>
        <p:spPr>
          <a:xfrm>
            <a:off x="4960324" y="3849632"/>
            <a:ext cx="2198878" cy="694280"/>
          </a:xfrm>
          <a:prstGeom prst="rect">
            <a:avLst/>
          </a:prstGeom>
        </p:spPr>
      </p:pic>
      <p:pic>
        <p:nvPicPr>
          <p:cNvPr id="19" name="Picture 18">
            <a:extLst>
              <a:ext uri="{FF2B5EF4-FFF2-40B4-BE49-F238E27FC236}">
                <a16:creationId xmlns:a16="http://schemas.microsoft.com/office/drawing/2014/main" id="{339BEA4B-A0C9-2187-E0AE-991BAAABDBC5}"/>
              </a:ext>
            </a:extLst>
          </p:cNvPr>
          <p:cNvPicPr>
            <a:picLocks noChangeAspect="1"/>
          </p:cNvPicPr>
          <p:nvPr/>
        </p:nvPicPr>
        <p:blipFill>
          <a:blip r:embed="rId5"/>
          <a:srcRect l="10619" t="22866" r="38999" b="65073"/>
          <a:stretch/>
        </p:blipFill>
        <p:spPr>
          <a:xfrm>
            <a:off x="227683" y="2427638"/>
            <a:ext cx="2442845" cy="827150"/>
          </a:xfrm>
          <a:prstGeom prst="rect">
            <a:avLst/>
          </a:prstGeom>
        </p:spPr>
      </p:pic>
      <p:pic>
        <p:nvPicPr>
          <p:cNvPr id="20" name="Picture 19">
            <a:extLst>
              <a:ext uri="{FF2B5EF4-FFF2-40B4-BE49-F238E27FC236}">
                <a16:creationId xmlns:a16="http://schemas.microsoft.com/office/drawing/2014/main" id="{4BBD791C-0F00-A344-EB36-970D34A8728F}"/>
              </a:ext>
            </a:extLst>
          </p:cNvPr>
          <p:cNvPicPr>
            <a:picLocks noChangeAspect="1"/>
          </p:cNvPicPr>
          <p:nvPr/>
        </p:nvPicPr>
        <p:blipFill>
          <a:blip r:embed="rId5"/>
          <a:srcRect l="7856" t="35422" r="64310" b="47481"/>
          <a:stretch/>
        </p:blipFill>
        <p:spPr>
          <a:xfrm>
            <a:off x="3315009" y="2120979"/>
            <a:ext cx="1552109" cy="1348574"/>
          </a:xfrm>
          <a:prstGeom prst="rect">
            <a:avLst/>
          </a:prstGeom>
        </p:spPr>
      </p:pic>
      <p:pic>
        <p:nvPicPr>
          <p:cNvPr id="21" name="Picture 20">
            <a:extLst>
              <a:ext uri="{FF2B5EF4-FFF2-40B4-BE49-F238E27FC236}">
                <a16:creationId xmlns:a16="http://schemas.microsoft.com/office/drawing/2014/main" id="{2DD8DBC2-2673-B5A4-1C1A-E8472A35646C}"/>
              </a:ext>
            </a:extLst>
          </p:cNvPr>
          <p:cNvPicPr>
            <a:picLocks noChangeAspect="1"/>
          </p:cNvPicPr>
          <p:nvPr/>
        </p:nvPicPr>
        <p:blipFill>
          <a:blip r:embed="rId5"/>
          <a:srcRect l="60174" t="32805" r="6436" b="47531"/>
          <a:stretch/>
        </p:blipFill>
        <p:spPr>
          <a:xfrm>
            <a:off x="4795072" y="2276444"/>
            <a:ext cx="1618928" cy="1348574"/>
          </a:xfrm>
          <a:prstGeom prst="rect">
            <a:avLst/>
          </a:prstGeom>
        </p:spPr>
      </p:pic>
      <p:pic>
        <p:nvPicPr>
          <p:cNvPr id="22" name="Picture 21">
            <a:extLst>
              <a:ext uri="{FF2B5EF4-FFF2-40B4-BE49-F238E27FC236}">
                <a16:creationId xmlns:a16="http://schemas.microsoft.com/office/drawing/2014/main" id="{AAC0FB0D-9CE8-C250-BF6F-5B85C9CD5F84}"/>
              </a:ext>
            </a:extLst>
          </p:cNvPr>
          <p:cNvPicPr>
            <a:picLocks noChangeAspect="1"/>
          </p:cNvPicPr>
          <p:nvPr/>
        </p:nvPicPr>
        <p:blipFill>
          <a:blip r:embed="rId5"/>
          <a:srcRect l="1378" t="57766" r="66610" b="19711"/>
          <a:stretch/>
        </p:blipFill>
        <p:spPr>
          <a:xfrm>
            <a:off x="10412207" y="1786057"/>
            <a:ext cx="1552110" cy="1544619"/>
          </a:xfrm>
          <a:prstGeom prst="rect">
            <a:avLst/>
          </a:prstGeom>
        </p:spPr>
      </p:pic>
      <p:pic>
        <p:nvPicPr>
          <p:cNvPr id="23" name="Picture 22">
            <a:extLst>
              <a:ext uri="{FF2B5EF4-FFF2-40B4-BE49-F238E27FC236}">
                <a16:creationId xmlns:a16="http://schemas.microsoft.com/office/drawing/2014/main" id="{D064A405-A562-11DD-A1C9-6FE90949DDCB}"/>
              </a:ext>
            </a:extLst>
          </p:cNvPr>
          <p:cNvPicPr>
            <a:picLocks noChangeAspect="1"/>
          </p:cNvPicPr>
          <p:nvPr/>
        </p:nvPicPr>
        <p:blipFill>
          <a:blip r:embed="rId5"/>
          <a:srcRect l="42678" t="61462" r="13513" b="25262"/>
          <a:stretch/>
        </p:blipFill>
        <p:spPr>
          <a:xfrm>
            <a:off x="8182625" y="2304285"/>
            <a:ext cx="2025926" cy="868420"/>
          </a:xfrm>
          <a:prstGeom prst="rect">
            <a:avLst/>
          </a:prstGeom>
        </p:spPr>
      </p:pic>
      <p:pic>
        <p:nvPicPr>
          <p:cNvPr id="24" name="Picture 23">
            <a:extLst>
              <a:ext uri="{FF2B5EF4-FFF2-40B4-BE49-F238E27FC236}">
                <a16:creationId xmlns:a16="http://schemas.microsoft.com/office/drawing/2014/main" id="{A45EB915-CBBC-DB96-77F3-7AFFFE1DC125}"/>
              </a:ext>
            </a:extLst>
          </p:cNvPr>
          <p:cNvPicPr>
            <a:picLocks noChangeAspect="1"/>
          </p:cNvPicPr>
          <p:nvPr/>
        </p:nvPicPr>
        <p:blipFill>
          <a:blip r:embed="rId5"/>
          <a:srcRect l="6194" t="80335" r="53981" b="1646"/>
          <a:stretch/>
        </p:blipFill>
        <p:spPr>
          <a:xfrm>
            <a:off x="6636240" y="2558366"/>
            <a:ext cx="1526630" cy="976955"/>
          </a:xfrm>
          <a:prstGeom prst="rect">
            <a:avLst/>
          </a:prstGeom>
        </p:spPr>
      </p:pic>
      <p:pic>
        <p:nvPicPr>
          <p:cNvPr id="25" name="Picture 24">
            <a:extLst>
              <a:ext uri="{FF2B5EF4-FFF2-40B4-BE49-F238E27FC236}">
                <a16:creationId xmlns:a16="http://schemas.microsoft.com/office/drawing/2014/main" id="{22D2DA11-FB4B-8777-9830-DCA780C09ECA}"/>
              </a:ext>
            </a:extLst>
          </p:cNvPr>
          <p:cNvPicPr>
            <a:picLocks noChangeAspect="1"/>
          </p:cNvPicPr>
          <p:nvPr/>
        </p:nvPicPr>
        <p:blipFill>
          <a:blip r:embed="rId5"/>
          <a:srcRect l="55497" t="80336" r="13017" b="4000"/>
          <a:stretch/>
        </p:blipFill>
        <p:spPr>
          <a:xfrm>
            <a:off x="6611562" y="5089261"/>
            <a:ext cx="1625955" cy="1144148"/>
          </a:xfrm>
          <a:prstGeom prst="rect">
            <a:avLst/>
          </a:prstGeom>
        </p:spPr>
      </p:pic>
    </p:spTree>
    <p:extLst>
      <p:ext uri="{BB962C8B-B14F-4D97-AF65-F5344CB8AC3E}">
        <p14:creationId xmlns:p14="http://schemas.microsoft.com/office/powerpoint/2010/main" val="19691894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33B32-96B5-7E19-3438-73BA6F045C18}"/>
              </a:ext>
            </a:extLst>
          </p:cNvPr>
          <p:cNvSpPr>
            <a:spLocks noGrp="1"/>
          </p:cNvSpPr>
          <p:nvPr>
            <p:ph type="title"/>
          </p:nvPr>
        </p:nvSpPr>
        <p:spPr>
          <a:xfrm>
            <a:off x="609917" y="274320"/>
            <a:ext cx="10978515" cy="923330"/>
          </a:xfrm>
        </p:spPr>
        <p:txBody>
          <a:bodyPr/>
          <a:lstStyle/>
          <a:p>
            <a:pPr algn="ctr"/>
            <a:r>
              <a:rPr kumimoji="0" lang="en-US" sz="6000" b="1" i="0" u="none" strike="noStrike" kern="0" cap="none" spc="0" normalizeH="0" baseline="0" noProof="0" dirty="0">
                <a:ln>
                  <a:noFill/>
                </a:ln>
                <a:solidFill>
                  <a:srgbClr val="800080"/>
                </a:solidFill>
                <a:effectLst/>
                <a:uLnTx/>
                <a:uFillTx/>
                <a:latin typeface="Calibri"/>
                <a:ea typeface="+mj-ea"/>
                <a:cs typeface="+mj-cs"/>
              </a:rPr>
              <a:t>Helping Others with self-esteem</a:t>
            </a:r>
            <a:endParaRPr lang="en-GB" dirty="0"/>
          </a:p>
        </p:txBody>
      </p:sp>
      <p:pic>
        <p:nvPicPr>
          <p:cNvPr id="4" name="Picture 3">
            <a:extLst>
              <a:ext uri="{FF2B5EF4-FFF2-40B4-BE49-F238E27FC236}">
                <a16:creationId xmlns:a16="http://schemas.microsoft.com/office/drawing/2014/main" id="{6AB4D204-5EC4-B2CD-632E-FCFCB6523C74}"/>
              </a:ext>
            </a:extLst>
          </p:cNvPr>
          <p:cNvPicPr>
            <a:picLocks noChangeAspect="1"/>
          </p:cNvPicPr>
          <p:nvPr/>
        </p:nvPicPr>
        <p:blipFill>
          <a:blip r:embed="rId2"/>
          <a:srcRect l="6794" t="4000" r="59428" b="51111"/>
          <a:stretch/>
        </p:blipFill>
        <p:spPr>
          <a:xfrm>
            <a:off x="1066800" y="1752600"/>
            <a:ext cx="3276600" cy="3078480"/>
          </a:xfrm>
          <a:prstGeom prst="rect">
            <a:avLst/>
          </a:prstGeom>
        </p:spPr>
      </p:pic>
      <p:pic>
        <p:nvPicPr>
          <p:cNvPr id="5" name="Picture 4">
            <a:extLst>
              <a:ext uri="{FF2B5EF4-FFF2-40B4-BE49-F238E27FC236}">
                <a16:creationId xmlns:a16="http://schemas.microsoft.com/office/drawing/2014/main" id="{866A96D2-1CDC-5ECB-77C4-2BEBD1406275}"/>
              </a:ext>
            </a:extLst>
          </p:cNvPr>
          <p:cNvPicPr>
            <a:picLocks noChangeAspect="1"/>
          </p:cNvPicPr>
          <p:nvPr/>
        </p:nvPicPr>
        <p:blipFill>
          <a:blip r:embed="rId2"/>
          <a:srcRect l="43716" t="4444" r="29575" b="51111"/>
          <a:stretch/>
        </p:blipFill>
        <p:spPr>
          <a:xfrm>
            <a:off x="4953317" y="1752600"/>
            <a:ext cx="2590800" cy="3048000"/>
          </a:xfrm>
          <a:prstGeom prst="rect">
            <a:avLst/>
          </a:prstGeom>
        </p:spPr>
      </p:pic>
      <p:pic>
        <p:nvPicPr>
          <p:cNvPr id="8" name="Picture 7">
            <a:extLst>
              <a:ext uri="{FF2B5EF4-FFF2-40B4-BE49-F238E27FC236}">
                <a16:creationId xmlns:a16="http://schemas.microsoft.com/office/drawing/2014/main" id="{957B5764-A3A4-FAB2-0B1B-1C0D830468B2}"/>
              </a:ext>
            </a:extLst>
          </p:cNvPr>
          <p:cNvPicPr>
            <a:picLocks noChangeAspect="1"/>
          </p:cNvPicPr>
          <p:nvPr/>
        </p:nvPicPr>
        <p:blipFill>
          <a:blip r:embed="rId2"/>
          <a:srcRect l="73291" t="2222" r="3653" b="50000"/>
          <a:stretch/>
        </p:blipFill>
        <p:spPr>
          <a:xfrm>
            <a:off x="8686800" y="1577340"/>
            <a:ext cx="2236530" cy="3276600"/>
          </a:xfrm>
          <a:prstGeom prst="rect">
            <a:avLst/>
          </a:prstGeom>
        </p:spPr>
      </p:pic>
      <p:sp>
        <p:nvSpPr>
          <p:cNvPr id="3" name="Text Placeholder 2">
            <a:extLst>
              <a:ext uri="{FF2B5EF4-FFF2-40B4-BE49-F238E27FC236}">
                <a16:creationId xmlns:a16="http://schemas.microsoft.com/office/drawing/2014/main" id="{DF4E1B6B-D5AB-BC98-145D-E9171C05E482}"/>
              </a:ext>
            </a:extLst>
          </p:cNvPr>
          <p:cNvSpPr>
            <a:spLocks noGrp="1"/>
          </p:cNvSpPr>
          <p:nvPr>
            <p:ph type="body" idx="1"/>
          </p:nvPr>
        </p:nvSpPr>
        <p:spPr>
          <a:xfrm>
            <a:off x="609917" y="1577340"/>
            <a:ext cx="10978515" cy="3323987"/>
          </a:xfrm>
        </p:spPr>
        <p: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
        <p:nvSpPr>
          <p:cNvPr id="9" name="TextBox 8">
            <a:extLst>
              <a:ext uri="{FF2B5EF4-FFF2-40B4-BE49-F238E27FC236}">
                <a16:creationId xmlns:a16="http://schemas.microsoft.com/office/drawing/2014/main" id="{4539AE9F-0B71-B764-E8D0-F06A9898D667}"/>
              </a:ext>
            </a:extLst>
          </p:cNvPr>
          <p:cNvSpPr txBox="1"/>
          <p:nvPr/>
        </p:nvSpPr>
        <p:spPr>
          <a:xfrm>
            <a:off x="685800" y="4853940"/>
            <a:ext cx="3429000" cy="1138773"/>
          </a:xfrm>
          <a:prstGeom prst="rect">
            <a:avLst/>
          </a:prstGeom>
          <a:noFill/>
        </p:spPr>
        <p:txBody>
          <a:bodyPr wrap="square" rtlCol="0">
            <a:spAutoFit/>
          </a:bodyPr>
          <a:lstStyle/>
          <a:p>
            <a:pPr algn="ctr"/>
            <a:r>
              <a:rPr lang="en-GB" sz="3400" dirty="0">
                <a:latin typeface="+mj-lt"/>
              </a:rPr>
              <a:t>Support them to try new things</a:t>
            </a:r>
          </a:p>
        </p:txBody>
      </p:sp>
      <p:sp>
        <p:nvSpPr>
          <p:cNvPr id="10" name="TextBox 9">
            <a:extLst>
              <a:ext uri="{FF2B5EF4-FFF2-40B4-BE49-F238E27FC236}">
                <a16:creationId xmlns:a16="http://schemas.microsoft.com/office/drawing/2014/main" id="{93E297D5-237E-B821-417C-FF18560B9529}"/>
              </a:ext>
            </a:extLst>
          </p:cNvPr>
          <p:cNvSpPr txBox="1"/>
          <p:nvPr/>
        </p:nvSpPr>
        <p:spPr>
          <a:xfrm>
            <a:off x="4381500" y="4901327"/>
            <a:ext cx="3429000" cy="1661993"/>
          </a:xfrm>
          <a:prstGeom prst="rect">
            <a:avLst/>
          </a:prstGeom>
          <a:noFill/>
        </p:spPr>
        <p:txBody>
          <a:bodyPr wrap="square" rtlCol="0">
            <a:spAutoFit/>
          </a:bodyPr>
          <a:lstStyle/>
          <a:p>
            <a:pPr algn="ctr"/>
            <a:r>
              <a:rPr lang="en-GB" sz="3400" dirty="0">
                <a:latin typeface="+mj-lt"/>
              </a:rPr>
              <a:t>Give encouragement and praise</a:t>
            </a:r>
          </a:p>
        </p:txBody>
      </p:sp>
      <p:sp>
        <p:nvSpPr>
          <p:cNvPr id="11" name="TextBox 10">
            <a:extLst>
              <a:ext uri="{FF2B5EF4-FFF2-40B4-BE49-F238E27FC236}">
                <a16:creationId xmlns:a16="http://schemas.microsoft.com/office/drawing/2014/main" id="{DB8DE39C-620E-868F-34CE-AA838DEEED56}"/>
              </a:ext>
            </a:extLst>
          </p:cNvPr>
          <p:cNvSpPr txBox="1"/>
          <p:nvPr/>
        </p:nvSpPr>
        <p:spPr>
          <a:xfrm>
            <a:off x="8154034" y="4853107"/>
            <a:ext cx="4037966" cy="1661993"/>
          </a:xfrm>
          <a:prstGeom prst="rect">
            <a:avLst/>
          </a:prstGeom>
          <a:noFill/>
        </p:spPr>
        <p:txBody>
          <a:bodyPr wrap="square" rtlCol="0">
            <a:spAutoFit/>
          </a:bodyPr>
          <a:lstStyle/>
          <a:p>
            <a:pPr algn="ctr"/>
            <a:r>
              <a:rPr lang="en-GB" sz="3400" dirty="0">
                <a:latin typeface="+mj-lt"/>
              </a:rPr>
              <a:t>Use kind and respectful behaviour and don’t judge</a:t>
            </a:r>
          </a:p>
        </p:txBody>
      </p:sp>
    </p:spTree>
    <p:extLst>
      <p:ext uri="{BB962C8B-B14F-4D97-AF65-F5344CB8AC3E}">
        <p14:creationId xmlns:p14="http://schemas.microsoft.com/office/powerpoint/2010/main" val="23234187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33B32-96B5-7E19-3438-73BA6F045C18}"/>
              </a:ext>
            </a:extLst>
          </p:cNvPr>
          <p:cNvSpPr>
            <a:spLocks noGrp="1"/>
          </p:cNvSpPr>
          <p:nvPr>
            <p:ph type="title" idx="4294967295"/>
          </p:nvPr>
        </p:nvSpPr>
        <p:spPr>
          <a:xfrm>
            <a:off x="0" y="0"/>
            <a:ext cx="11887200" cy="1662113"/>
          </a:xfrm>
        </p:spPr>
        <p:txBody>
          <a:bodyPr/>
          <a:lstStyle/>
          <a:p>
            <a:pPr algn="ctr"/>
            <a:r>
              <a:rPr lang="en-US" sz="5400" b="1" dirty="0">
                <a:solidFill>
                  <a:srgbClr val="800080"/>
                </a:solidFill>
                <a:latin typeface="Calibri"/>
              </a:rPr>
              <a:t>What are some ways we can build positive relationships… </a:t>
            </a:r>
            <a:endParaRPr lang="en-GB" sz="5400" dirty="0"/>
          </a:p>
        </p:txBody>
      </p:sp>
      <p:sp>
        <p:nvSpPr>
          <p:cNvPr id="3" name="Text Placeholder 2">
            <a:extLst>
              <a:ext uri="{FF2B5EF4-FFF2-40B4-BE49-F238E27FC236}">
                <a16:creationId xmlns:a16="http://schemas.microsoft.com/office/drawing/2014/main" id="{DF4E1B6B-D5AB-BC98-145D-E9171C05E482}"/>
              </a:ext>
            </a:extLst>
          </p:cNvPr>
          <p:cNvSpPr>
            <a:spLocks noGrp="1"/>
          </p:cNvSpPr>
          <p:nvPr>
            <p:ph type="body" idx="4294967295"/>
          </p:nvPr>
        </p:nvSpPr>
        <p:spPr>
          <a:xfrm>
            <a:off x="1212850" y="1577975"/>
            <a:ext cx="10979150" cy="3322638"/>
          </a:xfrm>
        </p:spPr>
        <p: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
        <p:nvSpPr>
          <p:cNvPr id="12" name="TextBox 11">
            <a:extLst>
              <a:ext uri="{FF2B5EF4-FFF2-40B4-BE49-F238E27FC236}">
                <a16:creationId xmlns:a16="http://schemas.microsoft.com/office/drawing/2014/main" id="{47763EEE-F872-1514-5C30-B42331DC3474}"/>
              </a:ext>
            </a:extLst>
          </p:cNvPr>
          <p:cNvSpPr txBox="1"/>
          <p:nvPr/>
        </p:nvSpPr>
        <p:spPr>
          <a:xfrm>
            <a:off x="385703" y="1893405"/>
            <a:ext cx="3962400" cy="769441"/>
          </a:xfrm>
          <a:prstGeom prst="rect">
            <a:avLst/>
          </a:prstGeom>
          <a:noFill/>
        </p:spPr>
        <p:txBody>
          <a:bodyPr wrap="square" rtlCol="0">
            <a:spAutoFit/>
          </a:bodyPr>
          <a:lstStyle/>
          <a:p>
            <a:r>
              <a:rPr lang="en-GB" sz="4400" b="1" dirty="0">
                <a:solidFill>
                  <a:srgbClr val="0070C0"/>
                </a:solidFill>
              </a:rPr>
              <a:t>at home?</a:t>
            </a:r>
          </a:p>
        </p:txBody>
      </p:sp>
      <p:sp>
        <p:nvSpPr>
          <p:cNvPr id="13" name="TextBox 12">
            <a:extLst>
              <a:ext uri="{FF2B5EF4-FFF2-40B4-BE49-F238E27FC236}">
                <a16:creationId xmlns:a16="http://schemas.microsoft.com/office/drawing/2014/main" id="{3545319C-76BE-0F3C-63E2-7A4E9F889B8E}"/>
              </a:ext>
            </a:extLst>
          </p:cNvPr>
          <p:cNvSpPr txBox="1"/>
          <p:nvPr/>
        </p:nvSpPr>
        <p:spPr>
          <a:xfrm>
            <a:off x="4390788" y="1920114"/>
            <a:ext cx="3962400" cy="769441"/>
          </a:xfrm>
          <a:prstGeom prst="rect">
            <a:avLst/>
          </a:prstGeom>
          <a:noFill/>
        </p:spPr>
        <p:txBody>
          <a:bodyPr wrap="square" rtlCol="0">
            <a:spAutoFit/>
          </a:bodyPr>
          <a:lstStyle/>
          <a:p>
            <a:r>
              <a:rPr lang="en-GB" sz="4400" b="1" dirty="0">
                <a:solidFill>
                  <a:srgbClr val="0070C0"/>
                </a:solidFill>
              </a:rPr>
              <a:t>at school?</a:t>
            </a:r>
          </a:p>
        </p:txBody>
      </p:sp>
      <p:sp>
        <p:nvSpPr>
          <p:cNvPr id="14" name="TextBox 13">
            <a:extLst>
              <a:ext uri="{FF2B5EF4-FFF2-40B4-BE49-F238E27FC236}">
                <a16:creationId xmlns:a16="http://schemas.microsoft.com/office/drawing/2014/main" id="{7124DE19-9A3F-9900-6CD7-400CABF870B0}"/>
              </a:ext>
            </a:extLst>
          </p:cNvPr>
          <p:cNvSpPr txBox="1"/>
          <p:nvPr/>
        </p:nvSpPr>
        <p:spPr>
          <a:xfrm>
            <a:off x="8667756" y="1577340"/>
            <a:ext cx="3962400" cy="1446550"/>
          </a:xfrm>
          <a:prstGeom prst="rect">
            <a:avLst/>
          </a:prstGeom>
          <a:noFill/>
        </p:spPr>
        <p:txBody>
          <a:bodyPr wrap="square" rtlCol="0">
            <a:spAutoFit/>
          </a:bodyPr>
          <a:lstStyle/>
          <a:p>
            <a:r>
              <a:rPr lang="en-GB" sz="4400" b="1" dirty="0">
                <a:solidFill>
                  <a:srgbClr val="0070C0"/>
                </a:solidFill>
              </a:rPr>
              <a:t>In the local community?</a:t>
            </a:r>
          </a:p>
        </p:txBody>
      </p:sp>
      <p:pic>
        <p:nvPicPr>
          <p:cNvPr id="15" name="Picture 14">
            <a:extLst>
              <a:ext uri="{FF2B5EF4-FFF2-40B4-BE49-F238E27FC236}">
                <a16:creationId xmlns:a16="http://schemas.microsoft.com/office/drawing/2014/main" id="{34CA21B4-3DD4-E0B3-F854-2952AB02138B}"/>
              </a:ext>
            </a:extLst>
          </p:cNvPr>
          <p:cNvPicPr>
            <a:picLocks noChangeAspect="1"/>
          </p:cNvPicPr>
          <p:nvPr/>
        </p:nvPicPr>
        <p:blipFill>
          <a:blip r:embed="rId3"/>
          <a:srcRect l="6540" t="4445" r="32712" b="61853"/>
          <a:stretch/>
        </p:blipFill>
        <p:spPr>
          <a:xfrm>
            <a:off x="83903" y="2689555"/>
            <a:ext cx="3940991" cy="4136295"/>
          </a:xfrm>
          <a:prstGeom prst="rect">
            <a:avLst/>
          </a:prstGeom>
        </p:spPr>
      </p:pic>
      <p:pic>
        <p:nvPicPr>
          <p:cNvPr id="18" name="Picture 17">
            <a:extLst>
              <a:ext uri="{FF2B5EF4-FFF2-40B4-BE49-F238E27FC236}">
                <a16:creationId xmlns:a16="http://schemas.microsoft.com/office/drawing/2014/main" id="{1D4C7419-8762-DDFC-927F-83BF5F24F9C9}"/>
              </a:ext>
            </a:extLst>
          </p:cNvPr>
          <p:cNvPicPr>
            <a:picLocks noChangeAspect="1"/>
          </p:cNvPicPr>
          <p:nvPr/>
        </p:nvPicPr>
        <p:blipFill>
          <a:blip r:embed="rId4"/>
          <a:srcRect l="15301" t="14275" r="34284" b="47777"/>
          <a:stretch/>
        </p:blipFill>
        <p:spPr>
          <a:xfrm>
            <a:off x="4024894" y="2614496"/>
            <a:ext cx="3769897" cy="4179205"/>
          </a:xfrm>
          <a:prstGeom prst="rect">
            <a:avLst/>
          </a:prstGeom>
        </p:spPr>
      </p:pic>
      <p:pic>
        <p:nvPicPr>
          <p:cNvPr id="19" name="Picture 18">
            <a:extLst>
              <a:ext uri="{FF2B5EF4-FFF2-40B4-BE49-F238E27FC236}">
                <a16:creationId xmlns:a16="http://schemas.microsoft.com/office/drawing/2014/main" id="{6C22608F-26C1-5122-6AD7-8B7D05CF25FC}"/>
              </a:ext>
            </a:extLst>
          </p:cNvPr>
          <p:cNvPicPr>
            <a:picLocks noChangeAspect="1"/>
          </p:cNvPicPr>
          <p:nvPr/>
        </p:nvPicPr>
        <p:blipFill>
          <a:blip r:embed="rId4"/>
          <a:srcRect l="9015" t="58890" r="7284" b="4444"/>
          <a:stretch/>
        </p:blipFill>
        <p:spPr>
          <a:xfrm>
            <a:off x="7864984" y="3657600"/>
            <a:ext cx="4243113" cy="3008481"/>
          </a:xfrm>
          <a:prstGeom prst="rect">
            <a:avLst/>
          </a:prstGeom>
        </p:spPr>
      </p:pic>
    </p:spTree>
    <p:extLst>
      <p:ext uri="{BB962C8B-B14F-4D97-AF65-F5344CB8AC3E}">
        <p14:creationId xmlns:p14="http://schemas.microsoft.com/office/powerpoint/2010/main" val="1880283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812DF-C71E-2DF4-6A57-A5DCBF221DCD}"/>
              </a:ext>
            </a:extLst>
          </p:cNvPr>
          <p:cNvSpPr>
            <a:spLocks noGrp="1"/>
          </p:cNvSpPr>
          <p:nvPr>
            <p:ph type="title"/>
          </p:nvPr>
        </p:nvSpPr>
        <p:spPr>
          <a:xfrm>
            <a:off x="304800" y="258356"/>
            <a:ext cx="10978515" cy="923330"/>
          </a:xfrm>
        </p:spPr>
        <p:txBody>
          <a:bodyPr/>
          <a:lstStyle/>
          <a:p>
            <a:r>
              <a:rPr lang="en-US" sz="6000" b="1" dirty="0">
                <a:solidFill>
                  <a:srgbClr val="800080"/>
                </a:solidFill>
                <a:latin typeface="Calibri"/>
              </a:rPr>
              <a:t>Remember…</a:t>
            </a:r>
            <a:endParaRPr lang="en-GB" dirty="0"/>
          </a:p>
        </p:txBody>
      </p:sp>
      <p:sp>
        <p:nvSpPr>
          <p:cNvPr id="3" name="Text Placeholder 2">
            <a:extLst>
              <a:ext uri="{FF2B5EF4-FFF2-40B4-BE49-F238E27FC236}">
                <a16:creationId xmlns:a16="http://schemas.microsoft.com/office/drawing/2014/main" id="{D56B8168-F36F-5F0D-9C35-E3784554B2DF}"/>
              </a:ext>
            </a:extLst>
          </p:cNvPr>
          <p:cNvSpPr>
            <a:spLocks noGrp="1"/>
          </p:cNvSpPr>
          <p:nvPr>
            <p:ph type="body" idx="1"/>
          </p:nvPr>
        </p:nvSpPr>
        <p:spPr>
          <a:xfrm>
            <a:off x="184485" y="1382375"/>
            <a:ext cx="8349915" cy="4924425"/>
          </a:xfrm>
        </p:spPr>
        <p:txBody>
          <a:bodyPr/>
          <a:lstStyle/>
          <a:p>
            <a:pPr algn="l"/>
            <a:r>
              <a:rPr lang="en-GB" sz="3200" dirty="0">
                <a:solidFill>
                  <a:schemeClr val="accent1"/>
                </a:solidFill>
              </a:rPr>
              <a:t>Developing positive self-esteem can take time</a:t>
            </a:r>
          </a:p>
          <a:p>
            <a:pPr algn="l"/>
            <a:endParaRPr lang="en-GB" sz="3200" dirty="0">
              <a:solidFill>
                <a:schemeClr val="accent1"/>
              </a:solidFill>
            </a:endParaRPr>
          </a:p>
          <a:p>
            <a:pPr algn="l"/>
            <a:r>
              <a:rPr lang="en-GB" sz="3200" dirty="0">
                <a:solidFill>
                  <a:schemeClr val="accent1"/>
                </a:solidFill>
              </a:rPr>
              <a:t>Being kind to others helps them feel good — and it helps us feel good too!</a:t>
            </a:r>
          </a:p>
          <a:p>
            <a:pPr algn="l"/>
            <a:endParaRPr lang="en-GB" sz="3200" dirty="0">
              <a:solidFill>
                <a:schemeClr val="accent1"/>
              </a:solidFill>
            </a:endParaRPr>
          </a:p>
          <a:p>
            <a:pPr algn="l"/>
            <a:r>
              <a:rPr lang="en-GB" sz="3200" dirty="0">
                <a:solidFill>
                  <a:schemeClr val="accent1"/>
                </a:solidFill>
              </a:rPr>
              <a:t>It is ok to ask for help if you are struggling with your feelings – don’t stay quiet!</a:t>
            </a:r>
          </a:p>
          <a:p>
            <a:pPr algn="l"/>
            <a:endParaRPr lang="en-GB" sz="3200" dirty="0">
              <a:solidFill>
                <a:schemeClr val="accent1"/>
              </a:solidFill>
            </a:endParaRPr>
          </a:p>
          <a:p>
            <a:pPr algn="l"/>
            <a:r>
              <a:rPr lang="en-GB" sz="3200" dirty="0">
                <a:solidFill>
                  <a:schemeClr val="accent1"/>
                </a:solidFill>
              </a:rPr>
              <a:t>Remember, there is no one else in the world like you and that makes you perfectly unique!</a:t>
            </a:r>
          </a:p>
        </p:txBody>
      </p:sp>
      <p:pic>
        <p:nvPicPr>
          <p:cNvPr id="4" name="Picture 3">
            <a:extLst>
              <a:ext uri="{FF2B5EF4-FFF2-40B4-BE49-F238E27FC236}">
                <a16:creationId xmlns:a16="http://schemas.microsoft.com/office/drawing/2014/main" id="{1A99D8CC-2A86-2E0A-D0DA-40D5747CA01B}"/>
              </a:ext>
            </a:extLst>
          </p:cNvPr>
          <p:cNvPicPr>
            <a:picLocks noChangeAspect="1"/>
          </p:cNvPicPr>
          <p:nvPr/>
        </p:nvPicPr>
        <p:blipFill>
          <a:blip r:embed="rId2"/>
          <a:srcRect l="13854" t="12222" r="10711" b="45556"/>
          <a:stretch/>
        </p:blipFill>
        <p:spPr>
          <a:xfrm>
            <a:off x="8534400" y="2580025"/>
            <a:ext cx="3657600" cy="2895600"/>
          </a:xfrm>
          <a:prstGeom prst="rect">
            <a:avLst/>
          </a:prstGeom>
        </p:spPr>
      </p:pic>
    </p:spTree>
    <p:extLst>
      <p:ext uri="{BB962C8B-B14F-4D97-AF65-F5344CB8AC3E}">
        <p14:creationId xmlns:p14="http://schemas.microsoft.com/office/powerpoint/2010/main" val="37426354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812DF-C71E-2DF4-6A57-A5DCBF221DCD}"/>
              </a:ext>
            </a:extLst>
          </p:cNvPr>
          <p:cNvSpPr>
            <a:spLocks noGrp="1"/>
          </p:cNvSpPr>
          <p:nvPr>
            <p:ph type="title"/>
          </p:nvPr>
        </p:nvSpPr>
        <p:spPr>
          <a:xfrm>
            <a:off x="609917" y="274320"/>
            <a:ext cx="10978515" cy="923330"/>
          </a:xfrm>
        </p:spPr>
        <p:txBody>
          <a:bodyPr/>
          <a:lstStyle/>
          <a:p>
            <a:pPr algn="ctr"/>
            <a:r>
              <a:rPr lang="en-US" sz="6000" b="1" dirty="0">
                <a:solidFill>
                  <a:srgbClr val="800080"/>
                </a:solidFill>
                <a:latin typeface="Calibri"/>
              </a:rPr>
              <a:t>Enjoy an amazing RSE day!</a:t>
            </a:r>
            <a:endParaRPr lang="en-GB" dirty="0"/>
          </a:p>
        </p:txBody>
      </p:sp>
      <p:sp>
        <p:nvSpPr>
          <p:cNvPr id="3" name="Text Placeholder 2">
            <a:extLst>
              <a:ext uri="{FF2B5EF4-FFF2-40B4-BE49-F238E27FC236}">
                <a16:creationId xmlns:a16="http://schemas.microsoft.com/office/drawing/2014/main" id="{D56B8168-F36F-5F0D-9C35-E3784554B2DF}"/>
              </a:ext>
            </a:extLst>
          </p:cNvPr>
          <p:cNvSpPr>
            <a:spLocks noGrp="1"/>
          </p:cNvSpPr>
          <p:nvPr>
            <p:ph type="body" idx="1"/>
          </p:nvPr>
        </p:nvSpPr>
        <p:spPr>
          <a:xfrm>
            <a:off x="241935" y="1399781"/>
            <a:ext cx="12192000" cy="6832640"/>
          </a:xfrm>
        </p:spPr>
        <p:txBody>
          <a:bodyPr/>
          <a:lstStyle/>
          <a:p>
            <a:pPr algn="l"/>
            <a:r>
              <a:rPr lang="en-GB" sz="4400" b="1" dirty="0">
                <a:solidFill>
                  <a:schemeClr val="accent1"/>
                </a:solidFill>
              </a:rPr>
              <a:t>Challenge: </a:t>
            </a:r>
          </a:p>
          <a:p>
            <a:pPr algn="l"/>
            <a:r>
              <a:rPr lang="en-GB" sz="3800" dirty="0">
                <a:solidFill>
                  <a:schemeClr val="accent1"/>
                </a:solidFill>
              </a:rPr>
              <a:t>Before the end of today, do one brave thing that makes you feel proud of yourself. Here are some ideas: </a:t>
            </a:r>
          </a:p>
          <a:p>
            <a:pPr marL="457200" indent="-457200">
              <a:buFont typeface="Arial" panose="020B0604020202020204" pitchFamily="34" charset="0"/>
              <a:buChar char="•"/>
            </a:pPr>
            <a:r>
              <a:rPr lang="en-GB" sz="3400" dirty="0">
                <a:solidFill>
                  <a:srgbClr val="7030A0"/>
                </a:solidFill>
                <a:effectLst/>
              </a:rPr>
              <a:t>Say something kind to someone who looks left out</a:t>
            </a:r>
            <a:endParaRPr lang="en-GB" sz="3400" dirty="0">
              <a:solidFill>
                <a:srgbClr val="7030A0"/>
              </a:solidFill>
            </a:endParaRPr>
          </a:p>
          <a:p>
            <a:pPr marL="457200" indent="-457200">
              <a:buFont typeface="Arial" panose="020B0604020202020204" pitchFamily="34" charset="0"/>
              <a:buChar char="•"/>
            </a:pPr>
            <a:r>
              <a:rPr lang="en-GB" sz="3400" dirty="0">
                <a:solidFill>
                  <a:srgbClr val="7030A0"/>
                </a:solidFill>
                <a:effectLst/>
              </a:rPr>
              <a:t>Ask a question in class</a:t>
            </a:r>
          </a:p>
          <a:p>
            <a:pPr marL="457200" indent="-457200">
              <a:buFont typeface="Arial" panose="020B0604020202020204" pitchFamily="34" charset="0"/>
              <a:buChar char="•"/>
            </a:pPr>
            <a:r>
              <a:rPr lang="en-GB" sz="3400" dirty="0">
                <a:solidFill>
                  <a:srgbClr val="7030A0"/>
                </a:solidFill>
              </a:rPr>
              <a:t>Stand up for yourself or someone else in a respectful way</a:t>
            </a:r>
          </a:p>
          <a:p>
            <a:pPr marL="457200" indent="-457200">
              <a:buFont typeface="Arial" panose="020B0604020202020204" pitchFamily="34" charset="0"/>
              <a:buChar char="•"/>
            </a:pPr>
            <a:r>
              <a:rPr lang="en-GB" sz="3400" dirty="0">
                <a:solidFill>
                  <a:srgbClr val="7030A0"/>
                </a:solidFill>
                <a:effectLst/>
              </a:rPr>
              <a:t>Try again at something you’ve previously found tricky</a:t>
            </a:r>
            <a:endParaRPr lang="en-GB" sz="3400" dirty="0">
              <a:solidFill>
                <a:srgbClr val="7030A0"/>
              </a:solidFill>
            </a:endParaRPr>
          </a:p>
          <a:p>
            <a:pPr marL="457200" indent="-457200">
              <a:buFont typeface="Arial" panose="020B0604020202020204" pitchFamily="34" charset="0"/>
              <a:buChar char="•"/>
            </a:pPr>
            <a:r>
              <a:rPr lang="en-GB" sz="3400" dirty="0">
                <a:solidFill>
                  <a:srgbClr val="7030A0"/>
                </a:solidFill>
                <a:effectLst/>
              </a:rPr>
              <a:t>Share an idea even if you feel shy</a:t>
            </a:r>
            <a:endParaRPr lang="en-GB" sz="3400" dirty="0">
              <a:solidFill>
                <a:srgbClr val="7030A0"/>
              </a:solidFill>
            </a:endParaRPr>
          </a:p>
          <a:p>
            <a:pPr marL="457200" indent="-457200">
              <a:buFont typeface="Arial" panose="020B0604020202020204" pitchFamily="34" charset="0"/>
              <a:buChar char="•"/>
            </a:pPr>
            <a:r>
              <a:rPr lang="en-GB" sz="3400" dirty="0">
                <a:solidFill>
                  <a:srgbClr val="7030A0"/>
                </a:solidFill>
                <a:effectLst/>
              </a:rPr>
              <a:t>Help someone without being asked</a:t>
            </a:r>
            <a:endParaRPr lang="en-GB" sz="3400" dirty="0">
              <a:solidFill>
                <a:srgbClr val="7030A0"/>
              </a:solidFill>
            </a:endParaRPr>
          </a:p>
          <a:p>
            <a:pPr marL="571500" indent="-571500" algn="l">
              <a:buFont typeface="Arial" panose="020B0604020202020204" pitchFamily="34" charset="0"/>
              <a:buChar char="•"/>
            </a:pPr>
            <a:endParaRPr lang="en-GB" sz="4000" dirty="0">
              <a:solidFill>
                <a:schemeClr val="accent1"/>
              </a:solidFill>
            </a:endParaRPr>
          </a:p>
          <a:p>
            <a:pPr algn="l"/>
            <a:endParaRPr lang="en-GB" sz="4000" dirty="0">
              <a:solidFill>
                <a:schemeClr val="accent1"/>
              </a:solidFill>
            </a:endParaRPr>
          </a:p>
          <a:p>
            <a:pPr algn="l"/>
            <a:endParaRPr lang="en-GB" sz="4000" dirty="0">
              <a:solidFill>
                <a:schemeClr val="accent1"/>
              </a:solidFill>
            </a:endParaRPr>
          </a:p>
        </p:txBody>
      </p:sp>
      <p:pic>
        <p:nvPicPr>
          <p:cNvPr id="5" name="Picture 4">
            <a:extLst>
              <a:ext uri="{FF2B5EF4-FFF2-40B4-BE49-F238E27FC236}">
                <a16:creationId xmlns:a16="http://schemas.microsoft.com/office/drawing/2014/main" id="{75706A82-D206-430D-C574-339FBEA70DA8}"/>
              </a:ext>
            </a:extLst>
          </p:cNvPr>
          <p:cNvPicPr>
            <a:picLocks noChangeAspect="1"/>
          </p:cNvPicPr>
          <p:nvPr/>
        </p:nvPicPr>
        <p:blipFill>
          <a:blip r:embed="rId2"/>
          <a:stretch>
            <a:fillRect/>
          </a:stretch>
        </p:blipFill>
        <p:spPr>
          <a:xfrm>
            <a:off x="8403501" y="5734763"/>
            <a:ext cx="3331299" cy="923331"/>
          </a:xfrm>
          <a:prstGeom prst="rect">
            <a:avLst/>
          </a:prstGeom>
        </p:spPr>
      </p:pic>
    </p:spTree>
    <p:extLst>
      <p:ext uri="{BB962C8B-B14F-4D97-AF65-F5344CB8AC3E}">
        <p14:creationId xmlns:p14="http://schemas.microsoft.com/office/powerpoint/2010/main" val="123278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p:nvPr/>
        </p:nvSpPr>
        <p:spPr>
          <a:xfrm>
            <a:off x="4760100" y="6723650"/>
            <a:ext cx="403225" cy="0"/>
          </a:xfrm>
          <a:custGeom>
            <a:avLst/>
            <a:gdLst/>
            <a:ahLst/>
            <a:cxnLst/>
            <a:rect l="l" t="t" r="r" b="b"/>
            <a:pathLst>
              <a:path w="403225">
                <a:moveTo>
                  <a:pt x="0" y="0"/>
                </a:moveTo>
                <a:lnTo>
                  <a:pt x="402777" y="0"/>
                </a:lnTo>
              </a:path>
            </a:pathLst>
          </a:custGeom>
          <a:ln w="9160">
            <a:solidFill>
              <a:srgbClr val="000000"/>
            </a:solidFill>
          </a:ln>
        </p:spPr>
        <p:txBody>
          <a:bodyPr wrap="square" lIns="0" tIns="0" rIns="0" bIns="0" rtlCol="0"/>
          <a:lstStyle/>
          <a:p>
            <a:endParaRPr/>
          </a:p>
        </p:txBody>
      </p:sp>
      <p:pic>
        <p:nvPicPr>
          <p:cNvPr id="8" name="Picture 7" descr="A group of people standing together&#10;&#10;Description automatically generated">
            <a:extLst>
              <a:ext uri="{FF2B5EF4-FFF2-40B4-BE49-F238E27FC236}">
                <a16:creationId xmlns:a16="http://schemas.microsoft.com/office/drawing/2014/main" id="{93F8471F-C69B-F84E-A4DF-0D71FAA3CF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F8C4C7D9-4CDE-DB48-9987-9BD7F659C057}"/>
              </a:ext>
            </a:extLst>
          </p:cNvPr>
          <p:cNvSpPr txBox="1"/>
          <p:nvPr/>
        </p:nvSpPr>
        <p:spPr>
          <a:xfrm>
            <a:off x="1524000" y="533400"/>
            <a:ext cx="11430000" cy="1015663"/>
          </a:xfrm>
          <a:prstGeom prst="rect">
            <a:avLst/>
          </a:prstGeom>
          <a:noFill/>
        </p:spPr>
        <p:txBody>
          <a:bodyPr wrap="square" rtlCol="0">
            <a:spAutoFit/>
          </a:bodyPr>
          <a:lstStyle/>
          <a:p>
            <a:pPr algn="ctr"/>
            <a:r>
              <a:rPr lang="en-US" sz="6000" b="1" dirty="0">
                <a:solidFill>
                  <a:srgbClr val="800080"/>
                </a:solidFill>
              </a:rPr>
              <a:t>Who are you?</a:t>
            </a:r>
          </a:p>
        </p:txBody>
      </p:sp>
      <p:sp>
        <p:nvSpPr>
          <p:cNvPr id="2" name="TextBox 1">
            <a:extLst>
              <a:ext uri="{FF2B5EF4-FFF2-40B4-BE49-F238E27FC236}">
                <a16:creationId xmlns:a16="http://schemas.microsoft.com/office/drawing/2014/main" id="{E8FFB9EE-22DE-8C3E-99BD-E9A9FBA4D160}"/>
              </a:ext>
            </a:extLst>
          </p:cNvPr>
          <p:cNvSpPr txBox="1"/>
          <p:nvPr/>
        </p:nvSpPr>
        <p:spPr>
          <a:xfrm>
            <a:off x="381000" y="1771352"/>
            <a:ext cx="11430000" cy="677108"/>
          </a:xfrm>
          <a:prstGeom prst="rect">
            <a:avLst/>
          </a:prstGeom>
          <a:noFill/>
        </p:spPr>
        <p:txBody>
          <a:bodyPr wrap="square" rtlCol="0">
            <a:spAutoFit/>
          </a:bodyPr>
          <a:lstStyle/>
          <a:p>
            <a:pPr algn="ctr"/>
            <a:r>
              <a:rPr lang="en-US" sz="3800" dirty="0">
                <a:solidFill>
                  <a:srgbClr val="0070C0"/>
                </a:solidFill>
                <a:latin typeface="+mj-lt"/>
              </a:rPr>
              <a:t>What do you see when you look in the mirror? </a:t>
            </a:r>
          </a:p>
        </p:txBody>
      </p:sp>
      <p:pic>
        <p:nvPicPr>
          <p:cNvPr id="4" name="Picture 3">
            <a:extLst>
              <a:ext uri="{FF2B5EF4-FFF2-40B4-BE49-F238E27FC236}">
                <a16:creationId xmlns:a16="http://schemas.microsoft.com/office/drawing/2014/main" id="{C62B2140-DC93-DE93-2CD7-EA5E8EA26A16}"/>
              </a:ext>
            </a:extLst>
          </p:cNvPr>
          <p:cNvPicPr>
            <a:picLocks noChangeAspect="1"/>
          </p:cNvPicPr>
          <p:nvPr/>
        </p:nvPicPr>
        <p:blipFill>
          <a:blip r:embed="rId3"/>
          <a:srcRect l="10710" t="18889" r="7567" b="16261"/>
          <a:stretch/>
        </p:blipFill>
        <p:spPr>
          <a:xfrm>
            <a:off x="380999" y="2611522"/>
            <a:ext cx="3886201" cy="4163787"/>
          </a:xfrm>
          <a:prstGeom prst="rect">
            <a:avLst/>
          </a:prstGeom>
        </p:spPr>
      </p:pic>
      <p:sp>
        <p:nvSpPr>
          <p:cNvPr id="7" name="TextBox 6">
            <a:extLst>
              <a:ext uri="{FF2B5EF4-FFF2-40B4-BE49-F238E27FC236}">
                <a16:creationId xmlns:a16="http://schemas.microsoft.com/office/drawing/2014/main" id="{025E911B-71D1-F938-B6BD-261DEDE3710F}"/>
              </a:ext>
            </a:extLst>
          </p:cNvPr>
          <p:cNvSpPr txBox="1"/>
          <p:nvPr/>
        </p:nvSpPr>
        <p:spPr>
          <a:xfrm>
            <a:off x="4495800" y="3010425"/>
            <a:ext cx="7315200" cy="677108"/>
          </a:xfrm>
          <a:prstGeom prst="rect">
            <a:avLst/>
          </a:prstGeom>
          <a:noFill/>
        </p:spPr>
        <p:txBody>
          <a:bodyPr wrap="square" rtlCol="0">
            <a:spAutoFit/>
          </a:bodyPr>
          <a:lstStyle/>
          <a:p>
            <a:r>
              <a:rPr lang="en-GB" sz="3800" dirty="0">
                <a:solidFill>
                  <a:srgbClr val="7030A0"/>
                </a:solidFill>
                <a:latin typeface="+mj-lt"/>
              </a:rPr>
              <a:t>Is it a timid cat or a roaring tiger?</a:t>
            </a:r>
          </a:p>
        </p:txBody>
      </p:sp>
      <p:sp>
        <p:nvSpPr>
          <p:cNvPr id="10" name="TextBox 9">
            <a:extLst>
              <a:ext uri="{FF2B5EF4-FFF2-40B4-BE49-F238E27FC236}">
                <a16:creationId xmlns:a16="http://schemas.microsoft.com/office/drawing/2014/main" id="{D3EC0E6F-240B-86EF-288B-542FCC806F73}"/>
              </a:ext>
            </a:extLst>
          </p:cNvPr>
          <p:cNvSpPr txBox="1"/>
          <p:nvPr/>
        </p:nvSpPr>
        <p:spPr>
          <a:xfrm>
            <a:off x="4495800" y="3810000"/>
            <a:ext cx="7464557" cy="2431435"/>
          </a:xfrm>
          <a:prstGeom prst="rect">
            <a:avLst/>
          </a:prstGeom>
          <a:noFill/>
        </p:spPr>
        <p:txBody>
          <a:bodyPr wrap="square" rtlCol="0">
            <a:spAutoFit/>
          </a:bodyPr>
          <a:lstStyle/>
          <a:p>
            <a:r>
              <a:rPr lang="en-GB" sz="3800" dirty="0">
                <a:solidFill>
                  <a:srgbClr val="0070C0"/>
                </a:solidFill>
                <a:latin typeface="+mj-lt"/>
              </a:rPr>
              <a:t>This cat is so </a:t>
            </a:r>
            <a:r>
              <a:rPr lang="en-GB" sz="3800" b="1" dirty="0">
                <a:solidFill>
                  <a:srgbClr val="0070C0"/>
                </a:solidFill>
                <a:latin typeface="+mj-lt"/>
              </a:rPr>
              <a:t>confident</a:t>
            </a:r>
            <a:r>
              <a:rPr lang="en-GB" sz="3800" dirty="0">
                <a:solidFill>
                  <a:srgbClr val="0070C0"/>
                </a:solidFill>
                <a:latin typeface="+mj-lt"/>
              </a:rPr>
              <a:t> in itself that it feels like a tiger. </a:t>
            </a:r>
          </a:p>
          <a:p>
            <a:r>
              <a:rPr lang="en-GB" sz="3800" dirty="0">
                <a:solidFill>
                  <a:srgbClr val="0070C0"/>
                </a:solidFill>
                <a:latin typeface="+mj-lt"/>
              </a:rPr>
              <a:t>This is because the cat has positive </a:t>
            </a:r>
            <a:r>
              <a:rPr lang="en-GB" sz="3800" b="1" dirty="0">
                <a:solidFill>
                  <a:srgbClr val="0070C0"/>
                </a:solidFill>
                <a:latin typeface="+mj-lt"/>
              </a:rPr>
              <a:t>self esteem.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group of people standing hugging themselves">
            <a:extLst>
              <a:ext uri="{FF2B5EF4-FFF2-40B4-BE49-F238E27FC236}">
                <a16:creationId xmlns:a16="http://schemas.microsoft.com/office/drawing/2014/main" id="{DA76F8A0-AEC2-0F45-9FFF-6731D88085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00"/>
            <a:ext cx="12192000" cy="6858000"/>
          </a:xfrm>
          <a:prstGeom prst="rect">
            <a:avLst/>
          </a:prstGeom>
        </p:spPr>
      </p:pic>
      <p:sp>
        <p:nvSpPr>
          <p:cNvPr id="2" name="Title 1">
            <a:extLst>
              <a:ext uri="{FF2B5EF4-FFF2-40B4-BE49-F238E27FC236}">
                <a16:creationId xmlns:a16="http://schemas.microsoft.com/office/drawing/2014/main" id="{6BEEDD49-6C62-C7F4-CFB5-73F35204D683}"/>
              </a:ext>
            </a:extLst>
          </p:cNvPr>
          <p:cNvSpPr>
            <a:spLocks noGrp="1"/>
          </p:cNvSpPr>
          <p:nvPr>
            <p:ph type="title"/>
          </p:nvPr>
        </p:nvSpPr>
        <p:spPr>
          <a:xfrm>
            <a:off x="304800" y="32739"/>
            <a:ext cx="10978515" cy="923330"/>
          </a:xfrm>
        </p:spPr>
        <p:txBody>
          <a:bodyPr/>
          <a:lstStyle/>
          <a:p>
            <a:r>
              <a:rPr kumimoji="0" lang="en-US" sz="6000" b="1" i="0" u="none" strike="noStrike" kern="0" cap="none" spc="0" normalizeH="0" baseline="0" noProof="0" dirty="0">
                <a:ln>
                  <a:noFill/>
                </a:ln>
                <a:solidFill>
                  <a:srgbClr val="800080"/>
                </a:solidFill>
                <a:effectLst/>
                <a:uLnTx/>
                <a:uFillTx/>
                <a:latin typeface="Calibri"/>
                <a:ea typeface="+mj-ea"/>
                <a:cs typeface="+mj-cs"/>
              </a:rPr>
              <a:t>How do </a:t>
            </a:r>
            <a:r>
              <a:rPr lang="en-US" sz="6000" b="1" dirty="0">
                <a:solidFill>
                  <a:srgbClr val="800080"/>
                </a:solidFill>
                <a:latin typeface="Calibri"/>
              </a:rPr>
              <a:t>t</a:t>
            </a:r>
            <a:r>
              <a:rPr kumimoji="0" lang="en-US" sz="6000" b="1" i="0" u="none" strike="noStrike" kern="0" cap="none" spc="0" normalizeH="0" baseline="0" noProof="0" dirty="0" err="1">
                <a:ln>
                  <a:noFill/>
                </a:ln>
                <a:solidFill>
                  <a:srgbClr val="800080"/>
                </a:solidFill>
                <a:effectLst/>
                <a:uLnTx/>
                <a:uFillTx/>
                <a:latin typeface="Calibri"/>
                <a:ea typeface="+mj-ea"/>
                <a:cs typeface="+mj-cs"/>
              </a:rPr>
              <a:t>hese</a:t>
            </a:r>
            <a:r>
              <a:rPr kumimoji="0" lang="en-US" sz="6000" b="1" i="0" u="none" strike="noStrike" kern="0" cap="none" spc="0" normalizeH="0" baseline="0" noProof="0" dirty="0">
                <a:ln>
                  <a:noFill/>
                </a:ln>
                <a:solidFill>
                  <a:srgbClr val="800080"/>
                </a:solidFill>
                <a:effectLst/>
                <a:uLnTx/>
                <a:uFillTx/>
                <a:latin typeface="Calibri"/>
                <a:ea typeface="+mj-ea"/>
                <a:cs typeface="+mj-cs"/>
              </a:rPr>
              <a:t> people </a:t>
            </a:r>
            <a:r>
              <a:rPr lang="en-US" sz="6000" b="1" dirty="0">
                <a:solidFill>
                  <a:srgbClr val="800080"/>
                </a:solidFill>
                <a:latin typeface="Calibri"/>
              </a:rPr>
              <a:t>f</a:t>
            </a:r>
            <a:r>
              <a:rPr kumimoji="0" lang="en-US" sz="6000" b="1" i="0" u="none" strike="noStrike" kern="0" cap="none" spc="0" normalizeH="0" baseline="0" noProof="0" dirty="0">
                <a:ln>
                  <a:noFill/>
                </a:ln>
                <a:solidFill>
                  <a:srgbClr val="800080"/>
                </a:solidFill>
                <a:effectLst/>
                <a:uLnTx/>
                <a:uFillTx/>
                <a:latin typeface="Calibri"/>
                <a:ea typeface="+mj-ea"/>
                <a:cs typeface="+mj-cs"/>
              </a:rPr>
              <a:t>eel? </a:t>
            </a:r>
            <a:endParaRPr lang="en-GB" dirty="0"/>
          </a:p>
        </p:txBody>
      </p:sp>
      <p:pic>
        <p:nvPicPr>
          <p:cNvPr id="4" name="Picture 3">
            <a:extLst>
              <a:ext uri="{FF2B5EF4-FFF2-40B4-BE49-F238E27FC236}">
                <a16:creationId xmlns:a16="http://schemas.microsoft.com/office/drawing/2014/main" id="{55641E31-5F02-5FF9-9E1A-F3C0C265D7E9}"/>
              </a:ext>
            </a:extLst>
          </p:cNvPr>
          <p:cNvPicPr>
            <a:picLocks noChangeAspect="1"/>
          </p:cNvPicPr>
          <p:nvPr/>
        </p:nvPicPr>
        <p:blipFill>
          <a:blip r:embed="rId3"/>
          <a:srcRect t="50000" r="66497"/>
          <a:stretch/>
        </p:blipFill>
        <p:spPr>
          <a:xfrm>
            <a:off x="152401" y="3688080"/>
            <a:ext cx="3048000" cy="3200399"/>
          </a:xfrm>
          <a:prstGeom prst="rect">
            <a:avLst/>
          </a:prstGeom>
        </p:spPr>
      </p:pic>
      <p:pic>
        <p:nvPicPr>
          <p:cNvPr id="5" name="Picture 4">
            <a:extLst>
              <a:ext uri="{FF2B5EF4-FFF2-40B4-BE49-F238E27FC236}">
                <a16:creationId xmlns:a16="http://schemas.microsoft.com/office/drawing/2014/main" id="{9E40DB02-AD7E-4179-4AB7-17ADC1C48FE9}"/>
              </a:ext>
            </a:extLst>
          </p:cNvPr>
          <p:cNvPicPr>
            <a:picLocks noChangeAspect="1"/>
          </p:cNvPicPr>
          <p:nvPr/>
        </p:nvPicPr>
        <p:blipFill>
          <a:blip r:embed="rId3"/>
          <a:srcRect t="4000" r="66497" b="50445"/>
          <a:stretch/>
        </p:blipFill>
        <p:spPr>
          <a:xfrm>
            <a:off x="7958982" y="1260787"/>
            <a:ext cx="2670834" cy="2567195"/>
          </a:xfrm>
          <a:prstGeom prst="rect">
            <a:avLst/>
          </a:prstGeom>
        </p:spPr>
      </p:pic>
      <p:pic>
        <p:nvPicPr>
          <p:cNvPr id="8" name="Picture 7">
            <a:extLst>
              <a:ext uri="{FF2B5EF4-FFF2-40B4-BE49-F238E27FC236}">
                <a16:creationId xmlns:a16="http://schemas.microsoft.com/office/drawing/2014/main" id="{5DDCCE52-BCFF-1363-FEC8-117D3C60EEAE}"/>
              </a:ext>
            </a:extLst>
          </p:cNvPr>
          <p:cNvPicPr>
            <a:picLocks noChangeAspect="1"/>
          </p:cNvPicPr>
          <p:nvPr/>
        </p:nvPicPr>
        <p:blipFill>
          <a:blip r:embed="rId3"/>
          <a:srcRect l="34990" t="32448" r="31932" b="35043"/>
          <a:stretch/>
        </p:blipFill>
        <p:spPr>
          <a:xfrm>
            <a:off x="4710498" y="3866912"/>
            <a:ext cx="2945071" cy="2567195"/>
          </a:xfrm>
          <a:prstGeom prst="rect">
            <a:avLst/>
          </a:prstGeom>
        </p:spPr>
      </p:pic>
      <p:pic>
        <p:nvPicPr>
          <p:cNvPr id="9" name="Picture 8">
            <a:extLst>
              <a:ext uri="{FF2B5EF4-FFF2-40B4-BE49-F238E27FC236}">
                <a16:creationId xmlns:a16="http://schemas.microsoft.com/office/drawing/2014/main" id="{31D3809C-ED42-97D6-8178-427E6BECFC74}"/>
              </a:ext>
            </a:extLst>
          </p:cNvPr>
          <p:cNvPicPr>
            <a:picLocks noChangeAspect="1"/>
          </p:cNvPicPr>
          <p:nvPr/>
        </p:nvPicPr>
        <p:blipFill>
          <a:blip r:embed="rId3"/>
          <a:srcRect l="70648" t="4445" r="1969" b="53333"/>
          <a:stretch/>
        </p:blipFill>
        <p:spPr>
          <a:xfrm>
            <a:off x="1594841" y="1159268"/>
            <a:ext cx="2656267" cy="2567195"/>
          </a:xfrm>
          <a:prstGeom prst="rect">
            <a:avLst/>
          </a:prstGeom>
        </p:spPr>
      </p:pic>
      <p:pic>
        <p:nvPicPr>
          <p:cNvPr id="12" name="Picture 11">
            <a:extLst>
              <a:ext uri="{FF2B5EF4-FFF2-40B4-BE49-F238E27FC236}">
                <a16:creationId xmlns:a16="http://schemas.microsoft.com/office/drawing/2014/main" id="{304A62A3-3AD7-0D94-4E7E-D1819622CED6}"/>
              </a:ext>
            </a:extLst>
          </p:cNvPr>
          <p:cNvPicPr>
            <a:picLocks noChangeAspect="1"/>
          </p:cNvPicPr>
          <p:nvPr/>
        </p:nvPicPr>
        <p:blipFill>
          <a:blip r:embed="rId3"/>
          <a:srcRect l="72616" t="48889" r="1296" b="4445"/>
          <a:stretch/>
        </p:blipFill>
        <p:spPr>
          <a:xfrm>
            <a:off x="8991601" y="3843148"/>
            <a:ext cx="2808513" cy="2740531"/>
          </a:xfrm>
          <a:prstGeom prst="rect">
            <a:avLst/>
          </a:prstGeom>
        </p:spPr>
      </p:pic>
      <p:sp>
        <p:nvSpPr>
          <p:cNvPr id="13" name="TextBox 12">
            <a:extLst>
              <a:ext uri="{FF2B5EF4-FFF2-40B4-BE49-F238E27FC236}">
                <a16:creationId xmlns:a16="http://schemas.microsoft.com/office/drawing/2014/main" id="{54BFB2DE-BCFD-D85B-DDDA-643F9572AF6C}"/>
              </a:ext>
            </a:extLst>
          </p:cNvPr>
          <p:cNvSpPr txBox="1"/>
          <p:nvPr/>
        </p:nvSpPr>
        <p:spPr>
          <a:xfrm>
            <a:off x="4265676" y="1807250"/>
            <a:ext cx="3796098" cy="707886"/>
          </a:xfrm>
          <a:prstGeom prst="rect">
            <a:avLst/>
          </a:prstGeom>
          <a:noFill/>
        </p:spPr>
        <p:txBody>
          <a:bodyPr wrap="square" rtlCol="0">
            <a:spAutoFit/>
          </a:bodyPr>
          <a:lstStyle/>
          <a:p>
            <a:pPr algn="ctr"/>
            <a:r>
              <a:rPr lang="en-GB" sz="4000" b="1" dirty="0">
                <a:solidFill>
                  <a:schemeClr val="accent4"/>
                </a:solidFill>
                <a:latin typeface="+mj-lt"/>
              </a:rPr>
              <a:t>How can we tell?</a:t>
            </a:r>
          </a:p>
        </p:txBody>
      </p:sp>
    </p:spTree>
    <p:extLst>
      <p:ext uri="{BB962C8B-B14F-4D97-AF65-F5344CB8AC3E}">
        <p14:creationId xmlns:p14="http://schemas.microsoft.com/office/powerpoint/2010/main" val="1021308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group of people standing hugging themselves">
            <a:extLst>
              <a:ext uri="{FF2B5EF4-FFF2-40B4-BE49-F238E27FC236}">
                <a16:creationId xmlns:a16="http://schemas.microsoft.com/office/drawing/2014/main" id="{DA76F8A0-AEC2-0F45-9FFF-6731D88085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C3189544-D802-FF4F-A6A7-3A8ECE813319}"/>
              </a:ext>
            </a:extLst>
          </p:cNvPr>
          <p:cNvSpPr txBox="1"/>
          <p:nvPr/>
        </p:nvSpPr>
        <p:spPr>
          <a:xfrm>
            <a:off x="381000" y="304800"/>
            <a:ext cx="11430000" cy="369332"/>
          </a:xfrm>
          <a:prstGeom prst="rect">
            <a:avLst/>
          </a:prstGeom>
          <a:noFill/>
        </p:spPr>
        <p:txBody>
          <a:bodyPr wrap="square" rtlCol="0">
            <a:spAutoFit/>
          </a:bodyPr>
          <a:lstStyle/>
          <a:p>
            <a:r>
              <a:rPr lang="en-US" dirty="0"/>
              <a:t>Text</a:t>
            </a:r>
          </a:p>
        </p:txBody>
      </p:sp>
      <p:sp>
        <p:nvSpPr>
          <p:cNvPr id="2" name="Title 1">
            <a:extLst>
              <a:ext uri="{FF2B5EF4-FFF2-40B4-BE49-F238E27FC236}">
                <a16:creationId xmlns:a16="http://schemas.microsoft.com/office/drawing/2014/main" id="{6BEEDD49-6C62-C7F4-CFB5-73F35204D683}"/>
              </a:ext>
            </a:extLst>
          </p:cNvPr>
          <p:cNvSpPr>
            <a:spLocks noGrp="1"/>
          </p:cNvSpPr>
          <p:nvPr>
            <p:ph type="title"/>
          </p:nvPr>
        </p:nvSpPr>
        <p:spPr>
          <a:xfrm>
            <a:off x="609917" y="274320"/>
            <a:ext cx="10978515" cy="923330"/>
          </a:xfrm>
        </p:spPr>
        <p:txBody>
          <a:bodyPr/>
          <a:lstStyle/>
          <a:p>
            <a:r>
              <a:rPr kumimoji="0" lang="en-US" sz="6000" b="1" i="0" u="none" strike="noStrike" kern="0" cap="none" spc="0" normalizeH="0" baseline="0" noProof="0" dirty="0">
                <a:ln>
                  <a:noFill/>
                </a:ln>
                <a:solidFill>
                  <a:srgbClr val="800080"/>
                </a:solidFill>
                <a:effectLst/>
                <a:uLnTx/>
                <a:uFillTx/>
                <a:latin typeface="Calibri"/>
                <a:ea typeface="+mj-ea"/>
                <a:cs typeface="+mj-cs"/>
              </a:rPr>
              <a:t>What is confidence? </a:t>
            </a:r>
            <a:endParaRPr lang="en-GB" dirty="0"/>
          </a:p>
        </p:txBody>
      </p:sp>
      <p:sp>
        <p:nvSpPr>
          <p:cNvPr id="3" name="Text Placeholder 2">
            <a:extLst>
              <a:ext uri="{FF2B5EF4-FFF2-40B4-BE49-F238E27FC236}">
                <a16:creationId xmlns:a16="http://schemas.microsoft.com/office/drawing/2014/main" id="{5D2DCF10-2384-33C3-FD98-E7C2877945A9}"/>
              </a:ext>
            </a:extLst>
          </p:cNvPr>
          <p:cNvSpPr>
            <a:spLocks noGrp="1"/>
          </p:cNvSpPr>
          <p:nvPr>
            <p:ph type="body" idx="1"/>
          </p:nvPr>
        </p:nvSpPr>
        <p:spPr>
          <a:xfrm>
            <a:off x="609917" y="1577340"/>
            <a:ext cx="10978515" cy="1446550"/>
          </a:xfrm>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800" b="0" i="0" u="none" strike="noStrike" kern="0" cap="none" spc="0" normalizeH="0" baseline="0" noProof="0" dirty="0">
                <a:ln>
                  <a:noFill/>
                </a:ln>
                <a:solidFill>
                  <a:srgbClr val="0070C0"/>
                </a:solidFill>
                <a:effectLst/>
                <a:uLnTx/>
                <a:uFillTx/>
              </a:rPr>
              <a:t>Confidence is </a:t>
            </a:r>
            <a:r>
              <a:rPr kumimoji="0" lang="en-US" sz="3800" b="1" i="1" u="none" strike="noStrike" kern="0" cap="none" spc="0" normalizeH="0" baseline="0" noProof="0" dirty="0">
                <a:ln>
                  <a:noFill/>
                </a:ln>
                <a:solidFill>
                  <a:srgbClr val="0070C0"/>
                </a:solidFill>
                <a:effectLst/>
                <a:uLnTx/>
                <a:uFillTx/>
              </a:rPr>
              <a:t>how we feel about ourselves in a particular</a:t>
            </a:r>
            <a:r>
              <a:rPr kumimoji="0" lang="en-US" sz="3800" b="1" i="1" u="none" strike="noStrike" kern="0" cap="none" spc="0" normalizeH="0" noProof="0" dirty="0">
                <a:ln>
                  <a:noFill/>
                </a:ln>
                <a:solidFill>
                  <a:srgbClr val="0070C0"/>
                </a:solidFill>
                <a:effectLst/>
                <a:uLnTx/>
                <a:uFillTx/>
              </a:rPr>
              <a:t> situation</a:t>
            </a:r>
            <a:endParaRPr kumimoji="0" lang="en-US" sz="3800" b="1" i="1" u="none" strike="noStrike" kern="0" cap="none" spc="0" normalizeH="0" baseline="0" noProof="0" dirty="0">
              <a:ln>
                <a:noFill/>
              </a:ln>
              <a:solidFill>
                <a:srgbClr val="0070C0"/>
              </a:solidFill>
              <a:effectLst/>
              <a:uLnTx/>
              <a:uFillTx/>
            </a:endParaRPr>
          </a:p>
          <a:p>
            <a:endParaRPr lang="en-GB" dirty="0"/>
          </a:p>
        </p:txBody>
      </p:sp>
      <p:sp>
        <p:nvSpPr>
          <p:cNvPr id="9" name="TextBox 8">
            <a:extLst>
              <a:ext uri="{FF2B5EF4-FFF2-40B4-BE49-F238E27FC236}">
                <a16:creationId xmlns:a16="http://schemas.microsoft.com/office/drawing/2014/main" id="{080B9E95-15B6-6E8A-A72C-614CDB9F4E0B}"/>
              </a:ext>
            </a:extLst>
          </p:cNvPr>
          <p:cNvSpPr txBox="1"/>
          <p:nvPr/>
        </p:nvSpPr>
        <p:spPr>
          <a:xfrm>
            <a:off x="1143000" y="3027700"/>
            <a:ext cx="10134600" cy="3016210"/>
          </a:xfrm>
          <a:prstGeom prst="rect">
            <a:avLst/>
          </a:prstGeom>
          <a:noFill/>
        </p:spPr>
        <p:txBody>
          <a:bodyPr wrap="square" rtlCol="0">
            <a:spAutoFit/>
          </a:bodyPr>
          <a:lstStyle/>
          <a:p>
            <a:pPr algn="ctr"/>
            <a:r>
              <a:rPr lang="en-GB" sz="3800" b="1" dirty="0">
                <a:solidFill>
                  <a:schemeClr val="accent4"/>
                </a:solidFill>
                <a:latin typeface="+mj-lt"/>
              </a:rPr>
              <a:t>For example, Ash might be confident at playing football but not so confident at swimming. </a:t>
            </a:r>
          </a:p>
          <a:p>
            <a:pPr algn="ctr"/>
            <a:endParaRPr lang="en-GB" sz="3800" b="1" dirty="0">
              <a:solidFill>
                <a:schemeClr val="accent4"/>
              </a:solidFill>
              <a:latin typeface="+mj-lt"/>
            </a:endParaRPr>
          </a:p>
          <a:p>
            <a:pPr algn="ctr"/>
            <a:r>
              <a:rPr lang="en-GB" sz="3800" b="1" dirty="0">
                <a:solidFill>
                  <a:srgbClr val="7030A0"/>
                </a:solidFill>
                <a:latin typeface="+mj-lt"/>
              </a:rPr>
              <a:t>Are we always good at everything we do? </a:t>
            </a:r>
          </a:p>
          <a:p>
            <a:pPr algn="ctr"/>
            <a:r>
              <a:rPr lang="en-GB" sz="3800" b="1" dirty="0">
                <a:solidFill>
                  <a:srgbClr val="7030A0"/>
                </a:solidFill>
                <a:latin typeface="+mj-lt"/>
              </a:rPr>
              <a:t>Is it ok if we are not?</a:t>
            </a:r>
            <a:endParaRPr lang="en-GB" sz="3800" b="1" dirty="0">
              <a:solidFill>
                <a:schemeClr val="accent4"/>
              </a:solidFill>
              <a:latin typeface="+mj-lt"/>
            </a:endParaRPr>
          </a:p>
        </p:txBody>
      </p:sp>
    </p:spTree>
    <p:extLst>
      <p:ext uri="{BB962C8B-B14F-4D97-AF65-F5344CB8AC3E}">
        <p14:creationId xmlns:p14="http://schemas.microsoft.com/office/powerpoint/2010/main" val="82223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group of people standing hugging themselves">
            <a:extLst>
              <a:ext uri="{FF2B5EF4-FFF2-40B4-BE49-F238E27FC236}">
                <a16:creationId xmlns:a16="http://schemas.microsoft.com/office/drawing/2014/main" id="{DA76F8A0-AEC2-0F45-9FFF-6731D88085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EEDD49-6C62-C7F4-CFB5-73F35204D683}"/>
              </a:ext>
            </a:extLst>
          </p:cNvPr>
          <p:cNvSpPr>
            <a:spLocks noGrp="1"/>
          </p:cNvSpPr>
          <p:nvPr>
            <p:ph type="title"/>
          </p:nvPr>
        </p:nvSpPr>
        <p:spPr>
          <a:xfrm>
            <a:off x="609917" y="274320"/>
            <a:ext cx="10978515" cy="923330"/>
          </a:xfrm>
        </p:spPr>
        <p:txBody>
          <a:bodyPr/>
          <a:lstStyle/>
          <a:p>
            <a:r>
              <a:rPr kumimoji="0" lang="en-US" sz="6000" b="1" i="0" u="none" strike="noStrike" kern="0" cap="none" spc="0" normalizeH="0" baseline="0" noProof="0" dirty="0">
                <a:ln>
                  <a:noFill/>
                </a:ln>
                <a:solidFill>
                  <a:srgbClr val="800080"/>
                </a:solidFill>
                <a:effectLst/>
                <a:uLnTx/>
                <a:uFillTx/>
                <a:latin typeface="Calibri"/>
                <a:ea typeface="+mj-ea"/>
                <a:cs typeface="+mj-cs"/>
              </a:rPr>
              <a:t>What is self-esteem? </a:t>
            </a:r>
            <a:endParaRPr lang="en-GB" dirty="0"/>
          </a:p>
        </p:txBody>
      </p:sp>
      <p:sp>
        <p:nvSpPr>
          <p:cNvPr id="3" name="Text Placeholder 2">
            <a:extLst>
              <a:ext uri="{FF2B5EF4-FFF2-40B4-BE49-F238E27FC236}">
                <a16:creationId xmlns:a16="http://schemas.microsoft.com/office/drawing/2014/main" id="{5D2DCF10-2384-33C3-FD98-E7C2877945A9}"/>
              </a:ext>
            </a:extLst>
          </p:cNvPr>
          <p:cNvSpPr>
            <a:spLocks noGrp="1"/>
          </p:cNvSpPr>
          <p:nvPr>
            <p:ph type="body" idx="1"/>
          </p:nvPr>
        </p:nvSpPr>
        <p:spPr>
          <a:xfrm>
            <a:off x="606743" y="1577340"/>
            <a:ext cx="10978515" cy="861774"/>
          </a:xfrm>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800" b="0" i="0" u="none" strike="noStrike" kern="0" cap="none" spc="0" normalizeH="0" baseline="0" noProof="0" dirty="0">
                <a:ln>
                  <a:noFill/>
                </a:ln>
                <a:solidFill>
                  <a:srgbClr val="0070C0"/>
                </a:solidFill>
                <a:effectLst/>
                <a:uLnTx/>
                <a:uFillTx/>
              </a:rPr>
              <a:t>Self-esteem is </a:t>
            </a:r>
            <a:r>
              <a:rPr kumimoji="0" lang="en-US" sz="3800" b="1" i="1" u="none" strike="noStrike" kern="0" cap="none" spc="0" normalizeH="0" baseline="0" noProof="0" dirty="0">
                <a:ln>
                  <a:noFill/>
                </a:ln>
                <a:solidFill>
                  <a:srgbClr val="0070C0"/>
                </a:solidFill>
                <a:effectLst/>
                <a:uLnTx/>
                <a:uFillTx/>
              </a:rPr>
              <a:t>the way we feel about ourselves</a:t>
            </a:r>
          </a:p>
          <a:p>
            <a:endParaRPr lang="en-GB" dirty="0"/>
          </a:p>
        </p:txBody>
      </p:sp>
      <p:sp>
        <p:nvSpPr>
          <p:cNvPr id="9" name="TextBox 8">
            <a:extLst>
              <a:ext uri="{FF2B5EF4-FFF2-40B4-BE49-F238E27FC236}">
                <a16:creationId xmlns:a16="http://schemas.microsoft.com/office/drawing/2014/main" id="{080B9E95-15B6-6E8A-A72C-614CDB9F4E0B}"/>
              </a:ext>
            </a:extLst>
          </p:cNvPr>
          <p:cNvSpPr txBox="1"/>
          <p:nvPr/>
        </p:nvSpPr>
        <p:spPr>
          <a:xfrm>
            <a:off x="190500" y="3027700"/>
            <a:ext cx="11811000" cy="3600986"/>
          </a:xfrm>
          <a:prstGeom prst="rect">
            <a:avLst/>
          </a:prstGeom>
          <a:noFill/>
        </p:spPr>
        <p:txBody>
          <a:bodyPr wrap="square" rtlCol="0">
            <a:spAutoFit/>
          </a:bodyPr>
          <a:lstStyle/>
          <a:p>
            <a:pPr algn="ctr"/>
            <a:r>
              <a:rPr lang="en-GB" sz="3800" b="1" dirty="0">
                <a:solidFill>
                  <a:schemeClr val="accent4"/>
                </a:solidFill>
                <a:latin typeface="+mj-lt"/>
              </a:rPr>
              <a:t>Do you think self-esteem is the same as confidence?</a:t>
            </a:r>
          </a:p>
          <a:p>
            <a:pPr algn="ctr"/>
            <a:endParaRPr lang="en-GB" sz="3800" b="1" dirty="0">
              <a:solidFill>
                <a:schemeClr val="accent4"/>
              </a:solidFill>
              <a:latin typeface="+mj-lt"/>
            </a:endParaRPr>
          </a:p>
          <a:p>
            <a:pPr algn="ctr"/>
            <a:r>
              <a:rPr lang="en-GB" sz="3800" b="1" dirty="0">
                <a:solidFill>
                  <a:schemeClr val="accent4"/>
                </a:solidFill>
                <a:latin typeface="+mj-lt"/>
              </a:rPr>
              <a:t>What is the difference?</a:t>
            </a:r>
          </a:p>
          <a:p>
            <a:pPr algn="ctr"/>
            <a:endParaRPr lang="en-GB" sz="3800" b="1" dirty="0">
              <a:solidFill>
                <a:schemeClr val="accent4"/>
              </a:solidFill>
              <a:latin typeface="+mj-lt"/>
            </a:endParaRPr>
          </a:p>
          <a:p>
            <a:pPr algn="ctr"/>
            <a:r>
              <a:rPr lang="en-GB" sz="3800" b="1" dirty="0">
                <a:solidFill>
                  <a:schemeClr val="accent4"/>
                </a:solidFill>
                <a:latin typeface="+mj-lt"/>
              </a:rPr>
              <a:t>Can you think of something you are really confident at?</a:t>
            </a:r>
          </a:p>
          <a:p>
            <a:pPr algn="ctr"/>
            <a:endParaRPr lang="en-GB" sz="3800" b="1" dirty="0">
              <a:solidFill>
                <a:schemeClr val="accent4"/>
              </a:solidFill>
              <a:latin typeface="+mj-lt"/>
            </a:endParaRPr>
          </a:p>
        </p:txBody>
      </p:sp>
    </p:spTree>
    <p:extLst>
      <p:ext uri="{BB962C8B-B14F-4D97-AF65-F5344CB8AC3E}">
        <p14:creationId xmlns:p14="http://schemas.microsoft.com/office/powerpoint/2010/main" val="227378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group of people standing hugging themselves">
            <a:extLst>
              <a:ext uri="{FF2B5EF4-FFF2-40B4-BE49-F238E27FC236}">
                <a16:creationId xmlns:a16="http://schemas.microsoft.com/office/drawing/2014/main" id="{DA76F8A0-AEC2-0F45-9FFF-6731D88085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EEDD49-6C62-C7F4-CFB5-73F35204D683}"/>
              </a:ext>
            </a:extLst>
          </p:cNvPr>
          <p:cNvSpPr>
            <a:spLocks noGrp="1"/>
          </p:cNvSpPr>
          <p:nvPr>
            <p:ph type="title"/>
          </p:nvPr>
        </p:nvSpPr>
        <p:spPr>
          <a:xfrm>
            <a:off x="228600" y="274320"/>
            <a:ext cx="11816715" cy="1846659"/>
          </a:xfrm>
        </p:spPr>
        <p:txBody>
          <a:bodyPr/>
          <a:lstStyle/>
          <a:p>
            <a:r>
              <a:rPr kumimoji="0" lang="en-US" sz="6000" b="1" i="0" u="none" strike="noStrike" kern="0" cap="none" spc="0" normalizeH="0" baseline="0" noProof="0" dirty="0">
                <a:ln>
                  <a:noFill/>
                </a:ln>
                <a:solidFill>
                  <a:srgbClr val="800080"/>
                </a:solidFill>
                <a:effectLst/>
                <a:uLnTx/>
                <a:uFillTx/>
                <a:latin typeface="Calibri"/>
                <a:ea typeface="+mj-ea"/>
                <a:cs typeface="+mj-cs"/>
              </a:rPr>
              <a:t>Where does self-esteem come from? </a:t>
            </a:r>
            <a:endParaRPr lang="en-GB" dirty="0"/>
          </a:p>
        </p:txBody>
      </p:sp>
      <p:sp>
        <p:nvSpPr>
          <p:cNvPr id="3" name="Text Placeholder 2">
            <a:extLst>
              <a:ext uri="{FF2B5EF4-FFF2-40B4-BE49-F238E27FC236}">
                <a16:creationId xmlns:a16="http://schemas.microsoft.com/office/drawing/2014/main" id="{5D2DCF10-2384-33C3-FD98-E7C2877945A9}"/>
              </a:ext>
            </a:extLst>
          </p:cNvPr>
          <p:cNvSpPr>
            <a:spLocks noGrp="1"/>
          </p:cNvSpPr>
          <p:nvPr>
            <p:ph type="body" idx="1"/>
          </p:nvPr>
        </p:nvSpPr>
        <p:spPr>
          <a:xfrm>
            <a:off x="533400" y="1752600"/>
            <a:ext cx="10978515" cy="5293757"/>
          </a:xfrm>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800" b="0" i="0" u="none" strike="noStrike" kern="0" cap="none" spc="0" normalizeH="0" baseline="0" noProof="0" dirty="0">
                <a:ln>
                  <a:noFill/>
                </a:ln>
                <a:solidFill>
                  <a:srgbClr val="0070C0"/>
                </a:solidFill>
                <a:effectLst/>
                <a:uLnTx/>
                <a:uFillTx/>
              </a:rPr>
              <a:t>Self esteem can start early in life. </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sz="3800" dirty="0">
              <a:solidFill>
                <a:srgbClr val="0070C0"/>
              </a:solidFill>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3800" dirty="0">
                <a:solidFill>
                  <a:srgbClr val="0070C0"/>
                </a:solidFill>
              </a:rPr>
              <a:t>We learn about self-esteem from those around us, the way others treat us and the experiences we have. </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800" b="0" i="0" u="none" strike="noStrike" kern="0" cap="none" spc="0" normalizeH="0" baseline="0" noProof="0" dirty="0">
              <a:ln>
                <a:noFill/>
              </a:ln>
              <a:solidFill>
                <a:srgbClr val="0070C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800" b="0" i="0" u="none" strike="noStrike" kern="0" cap="none" spc="0" normalizeH="0" baseline="0" noProof="0" dirty="0">
                <a:ln>
                  <a:noFill/>
                </a:ln>
                <a:solidFill>
                  <a:srgbClr val="0070C0"/>
                </a:solidFill>
                <a:effectLst/>
                <a:uLnTx/>
                <a:uFillTx/>
              </a:rPr>
              <a:t>The way other people treat us can impact our self-esteem and may either build it up or knock it down!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rgbClr val="0070C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70C0"/>
              </a:solidFill>
              <a:effectLst/>
              <a:uLnTx/>
              <a:uFillTx/>
            </a:endParaRPr>
          </a:p>
          <a:p>
            <a:endParaRPr lang="en-GB" dirty="0"/>
          </a:p>
        </p:txBody>
      </p:sp>
    </p:spTree>
    <p:extLst>
      <p:ext uri="{BB962C8B-B14F-4D97-AF65-F5344CB8AC3E}">
        <p14:creationId xmlns:p14="http://schemas.microsoft.com/office/powerpoint/2010/main" val="643785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1022FE-555B-536A-8077-0FDC29A76445}"/>
              </a:ext>
            </a:extLst>
          </p:cNvPr>
          <p:cNvSpPr>
            <a:spLocks noGrp="1"/>
          </p:cNvSpPr>
          <p:nvPr>
            <p:ph type="title"/>
          </p:nvPr>
        </p:nvSpPr>
        <p:spPr>
          <a:xfrm>
            <a:off x="609917" y="274320"/>
            <a:ext cx="10978515" cy="2123658"/>
          </a:xfrm>
        </p:spPr>
        <p:txBody>
          <a:bodyPr/>
          <a:lstStyle/>
          <a:p>
            <a:pPr marL="0" marR="0" lvl="0" indent="0" algn="ctr" defTabSz="914400" eaLnBrk="1" fontAlgn="auto" latinLnBrk="0" hangingPunct="1">
              <a:lnSpc>
                <a:spcPct val="100000"/>
              </a:lnSpc>
              <a:spcBef>
                <a:spcPts val="0"/>
              </a:spcBef>
              <a:spcAft>
                <a:spcPts val="0"/>
              </a:spcAft>
              <a:tabLst/>
              <a:defRPr/>
            </a:pPr>
            <a:r>
              <a:rPr kumimoji="0" lang="en-US" sz="6000" b="1" i="0" u="none" strike="noStrike" kern="0" cap="none" spc="0" normalizeH="0" baseline="0" noProof="0" dirty="0">
                <a:ln>
                  <a:noFill/>
                </a:ln>
                <a:solidFill>
                  <a:srgbClr val="800080"/>
                </a:solidFill>
                <a:effectLst/>
                <a:uLnTx/>
                <a:uFillTx/>
              </a:rPr>
              <a:t>The theme of RSE Day 2026 is </a:t>
            </a:r>
            <a:br>
              <a:rPr kumimoji="0" lang="en-US" sz="6000" b="1" i="0" u="none" strike="noStrike" kern="0" cap="none" spc="0" normalizeH="0" baseline="0" noProof="0" dirty="0">
                <a:ln>
                  <a:noFill/>
                </a:ln>
                <a:solidFill>
                  <a:srgbClr val="800080"/>
                </a:solidFill>
                <a:effectLst/>
                <a:uLnTx/>
                <a:uFillTx/>
              </a:rPr>
            </a:br>
            <a:r>
              <a:rPr kumimoji="0" lang="en-US" sz="6000" b="1" i="0" u="none" strike="noStrike" kern="0" cap="none" spc="0" normalizeH="0" baseline="0" noProof="0" dirty="0">
                <a:ln>
                  <a:noFill/>
                </a:ln>
                <a:solidFill>
                  <a:srgbClr val="800080"/>
                </a:solidFill>
                <a:effectLst/>
                <a:uLnTx/>
                <a:uFillTx/>
              </a:rPr>
              <a:t>‘It Begins With Me’</a:t>
            </a:r>
            <a:br>
              <a:rPr kumimoji="0" lang="en-US" sz="6000" b="1" i="0" u="none" strike="noStrike" kern="0" cap="none" spc="0" normalizeH="0" baseline="0" noProof="0" dirty="0">
                <a:ln>
                  <a:noFill/>
                </a:ln>
                <a:solidFill>
                  <a:srgbClr val="800080"/>
                </a:solidFill>
                <a:effectLst/>
                <a:uLnTx/>
                <a:uFillTx/>
              </a:rPr>
            </a:br>
            <a:endParaRPr lang="en-GB" dirty="0"/>
          </a:p>
        </p:txBody>
      </p:sp>
      <p:sp>
        <p:nvSpPr>
          <p:cNvPr id="8" name="Text Placeholder 7">
            <a:extLst>
              <a:ext uri="{FF2B5EF4-FFF2-40B4-BE49-F238E27FC236}">
                <a16:creationId xmlns:a16="http://schemas.microsoft.com/office/drawing/2014/main" id="{6842C524-6431-020F-46FA-CA16431E9FAE}"/>
              </a:ext>
            </a:extLst>
          </p:cNvPr>
          <p:cNvSpPr>
            <a:spLocks noGrp="1"/>
          </p:cNvSpPr>
          <p:nvPr>
            <p:ph type="body" idx="4294967295"/>
          </p:nvPr>
        </p:nvSpPr>
        <p:spPr>
          <a:xfrm>
            <a:off x="1212850" y="2535238"/>
            <a:ext cx="10979150" cy="1046162"/>
          </a:xfrm>
        </p:spPr>
        <p:txBody>
          <a:bodyPr/>
          <a:lstStyle/>
          <a:p>
            <a:endParaRPr lang="en-GB" sz="3400" dirty="0"/>
          </a:p>
          <a:p>
            <a:endParaRPr lang="en-GB" sz="3400" dirty="0"/>
          </a:p>
        </p:txBody>
      </p:sp>
      <p:sp>
        <p:nvSpPr>
          <p:cNvPr id="3" name="Text Placeholder 7">
            <a:extLst>
              <a:ext uri="{FF2B5EF4-FFF2-40B4-BE49-F238E27FC236}">
                <a16:creationId xmlns:a16="http://schemas.microsoft.com/office/drawing/2014/main" id="{087A2D63-F193-D023-5BD0-B79DC920282A}"/>
              </a:ext>
            </a:extLst>
          </p:cNvPr>
          <p:cNvSpPr txBox="1">
            <a:spLocks/>
          </p:cNvSpPr>
          <p:nvPr/>
        </p:nvSpPr>
        <p:spPr>
          <a:xfrm>
            <a:off x="620803" y="2535107"/>
            <a:ext cx="10978515" cy="1046440"/>
          </a:xfrm>
          <a:prstGeom prst="rect">
            <a:avLst/>
          </a:prstGeom>
        </p:spPr>
        <p:txBody>
          <a:bodyPr wrap="square" lIns="0" tIns="0" rIns="0" bIns="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en-GB" sz="3400" dirty="0"/>
          </a:p>
          <a:p>
            <a:endParaRPr lang="en-GB" sz="3400" dirty="0"/>
          </a:p>
        </p:txBody>
      </p:sp>
      <p:sp>
        <p:nvSpPr>
          <p:cNvPr id="2" name="Text Placeholder 7">
            <a:extLst>
              <a:ext uri="{FF2B5EF4-FFF2-40B4-BE49-F238E27FC236}">
                <a16:creationId xmlns:a16="http://schemas.microsoft.com/office/drawing/2014/main" id="{0EDBD97A-9F49-B1CD-3BA7-1F44531FBD29}"/>
              </a:ext>
            </a:extLst>
          </p:cNvPr>
          <p:cNvSpPr txBox="1">
            <a:spLocks/>
          </p:cNvSpPr>
          <p:nvPr/>
        </p:nvSpPr>
        <p:spPr>
          <a:xfrm>
            <a:off x="400979" y="2846730"/>
            <a:ext cx="6694397" cy="3447098"/>
          </a:xfrm>
          <a:prstGeom prst="rect">
            <a:avLst/>
          </a:prstGeom>
        </p:spPr>
        <p:txBody>
          <a:bodyPr wrap="square" lIns="0" tIns="0" rIns="0" bIns="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GB" sz="3800" dirty="0">
                <a:solidFill>
                  <a:schemeClr val="accent1"/>
                </a:solidFill>
              </a:rPr>
              <a:t>What do you think this means?</a:t>
            </a:r>
          </a:p>
          <a:p>
            <a:pPr algn="ctr"/>
            <a:endParaRPr lang="en-GB" sz="3800" dirty="0">
              <a:solidFill>
                <a:schemeClr val="accent1"/>
              </a:solidFill>
            </a:endParaRPr>
          </a:p>
          <a:p>
            <a:pPr algn="ctr"/>
            <a:r>
              <a:rPr lang="en-GB" sz="3800" dirty="0">
                <a:solidFill>
                  <a:schemeClr val="accent1"/>
                </a:solidFill>
              </a:rPr>
              <a:t>Why is it important that we focus on our own self-esteem as a starting point?</a:t>
            </a:r>
            <a:endParaRPr lang="en-GB" sz="3800" dirty="0"/>
          </a:p>
          <a:p>
            <a:endParaRPr lang="en-GB" sz="3400" dirty="0"/>
          </a:p>
        </p:txBody>
      </p:sp>
      <p:pic>
        <p:nvPicPr>
          <p:cNvPr id="4" name="Picture 3">
            <a:extLst>
              <a:ext uri="{FF2B5EF4-FFF2-40B4-BE49-F238E27FC236}">
                <a16:creationId xmlns:a16="http://schemas.microsoft.com/office/drawing/2014/main" id="{46E1F3DF-5CE9-8B53-75D7-42E2289036DE}"/>
              </a:ext>
            </a:extLst>
          </p:cNvPr>
          <p:cNvPicPr>
            <a:picLocks noChangeAspect="1"/>
          </p:cNvPicPr>
          <p:nvPr/>
        </p:nvPicPr>
        <p:blipFill>
          <a:blip r:embed="rId2"/>
          <a:srcRect l="47643" t="43333" r="3652" b="10810"/>
          <a:stretch/>
        </p:blipFill>
        <p:spPr>
          <a:xfrm>
            <a:off x="7391400" y="2535107"/>
            <a:ext cx="4724400" cy="4070344"/>
          </a:xfrm>
          <a:prstGeom prst="rect">
            <a:avLst/>
          </a:prstGeom>
        </p:spPr>
      </p:pic>
    </p:spTree>
    <p:extLst>
      <p:ext uri="{BB962C8B-B14F-4D97-AF65-F5344CB8AC3E}">
        <p14:creationId xmlns:p14="http://schemas.microsoft.com/office/powerpoint/2010/main" val="812591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group of people standing hugging themselves">
            <a:extLst>
              <a:ext uri="{FF2B5EF4-FFF2-40B4-BE49-F238E27FC236}">
                <a16:creationId xmlns:a16="http://schemas.microsoft.com/office/drawing/2014/main" id="{DA76F8A0-AEC2-0F45-9FFF-6731D88085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4">
            <a:extLst>
              <a:ext uri="{FF2B5EF4-FFF2-40B4-BE49-F238E27FC236}">
                <a16:creationId xmlns:a16="http://schemas.microsoft.com/office/drawing/2014/main" id="{B31022FE-555B-536A-8077-0FDC29A76445}"/>
              </a:ext>
            </a:extLst>
          </p:cNvPr>
          <p:cNvSpPr>
            <a:spLocks noGrp="1"/>
          </p:cNvSpPr>
          <p:nvPr>
            <p:ph type="title"/>
          </p:nvPr>
        </p:nvSpPr>
        <p:spPr>
          <a:xfrm>
            <a:off x="609917" y="274320"/>
            <a:ext cx="10978515" cy="2123658"/>
          </a:xfrm>
        </p:spPr>
        <p:txBody>
          <a:bodyPr/>
          <a:lstStyle/>
          <a:p>
            <a:pPr marL="0" marR="0" lvl="0" indent="0" algn="ctr" defTabSz="914400" eaLnBrk="1" fontAlgn="auto" latinLnBrk="0" hangingPunct="1">
              <a:lnSpc>
                <a:spcPct val="100000"/>
              </a:lnSpc>
              <a:spcBef>
                <a:spcPts val="0"/>
              </a:spcBef>
              <a:spcAft>
                <a:spcPts val="0"/>
              </a:spcAft>
              <a:tabLst/>
              <a:defRPr/>
            </a:pPr>
            <a:r>
              <a:rPr kumimoji="0" lang="en-US" sz="6000" b="1" i="0" u="none" strike="noStrike" kern="0" cap="none" spc="0" normalizeH="0" baseline="0" noProof="0" dirty="0">
                <a:ln>
                  <a:noFill/>
                </a:ln>
                <a:solidFill>
                  <a:srgbClr val="800080"/>
                </a:solidFill>
                <a:effectLst/>
                <a:uLnTx/>
                <a:uFillTx/>
              </a:rPr>
              <a:t>How does healthy self esteem help us in our lives?</a:t>
            </a:r>
            <a:br>
              <a:rPr kumimoji="0" lang="en-US" sz="6000" b="1" i="0" u="none" strike="noStrike" kern="0" cap="none" spc="0" normalizeH="0" baseline="0" noProof="0" dirty="0">
                <a:ln>
                  <a:noFill/>
                </a:ln>
                <a:solidFill>
                  <a:srgbClr val="800080"/>
                </a:solidFill>
                <a:effectLst/>
                <a:uLnTx/>
                <a:uFillTx/>
              </a:rPr>
            </a:br>
            <a:endParaRPr lang="en-GB" dirty="0"/>
          </a:p>
        </p:txBody>
      </p:sp>
      <p:sp>
        <p:nvSpPr>
          <p:cNvPr id="8" name="Text Placeholder 7">
            <a:extLst>
              <a:ext uri="{FF2B5EF4-FFF2-40B4-BE49-F238E27FC236}">
                <a16:creationId xmlns:a16="http://schemas.microsoft.com/office/drawing/2014/main" id="{6842C524-6431-020F-46FA-CA16431E9FAE}"/>
              </a:ext>
            </a:extLst>
          </p:cNvPr>
          <p:cNvSpPr>
            <a:spLocks noGrp="1"/>
          </p:cNvSpPr>
          <p:nvPr>
            <p:ph type="body" idx="4294967295"/>
          </p:nvPr>
        </p:nvSpPr>
        <p:spPr>
          <a:xfrm>
            <a:off x="1212850" y="2535238"/>
            <a:ext cx="10979150" cy="1046162"/>
          </a:xfrm>
        </p:spPr>
        <p:txBody>
          <a:bodyPr/>
          <a:lstStyle/>
          <a:p>
            <a:endParaRPr lang="en-GB" sz="3400" dirty="0"/>
          </a:p>
          <a:p>
            <a:endParaRPr lang="en-GB" sz="3400" dirty="0"/>
          </a:p>
        </p:txBody>
      </p:sp>
      <p:sp>
        <p:nvSpPr>
          <p:cNvPr id="3" name="Text Placeholder 7">
            <a:extLst>
              <a:ext uri="{FF2B5EF4-FFF2-40B4-BE49-F238E27FC236}">
                <a16:creationId xmlns:a16="http://schemas.microsoft.com/office/drawing/2014/main" id="{087A2D63-F193-D023-5BD0-B79DC920282A}"/>
              </a:ext>
            </a:extLst>
          </p:cNvPr>
          <p:cNvSpPr txBox="1">
            <a:spLocks/>
          </p:cNvSpPr>
          <p:nvPr/>
        </p:nvSpPr>
        <p:spPr>
          <a:xfrm>
            <a:off x="620803" y="2535107"/>
            <a:ext cx="10978515" cy="1046440"/>
          </a:xfrm>
          <a:prstGeom prst="rect">
            <a:avLst/>
          </a:prstGeom>
        </p:spPr>
        <p:txBody>
          <a:bodyPr wrap="square" lIns="0" tIns="0" rIns="0" bIns="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en-GB" sz="3400" dirty="0"/>
          </a:p>
          <a:p>
            <a:endParaRPr lang="en-GB" sz="3400" dirty="0"/>
          </a:p>
        </p:txBody>
      </p:sp>
      <p:sp>
        <p:nvSpPr>
          <p:cNvPr id="2" name="Text Placeholder 7">
            <a:extLst>
              <a:ext uri="{FF2B5EF4-FFF2-40B4-BE49-F238E27FC236}">
                <a16:creationId xmlns:a16="http://schemas.microsoft.com/office/drawing/2014/main" id="{0EDBD97A-9F49-B1CD-3BA7-1F44531FBD29}"/>
              </a:ext>
            </a:extLst>
          </p:cNvPr>
          <p:cNvSpPr txBox="1">
            <a:spLocks/>
          </p:cNvSpPr>
          <p:nvPr/>
        </p:nvSpPr>
        <p:spPr>
          <a:xfrm>
            <a:off x="214549" y="2397978"/>
            <a:ext cx="11791021" cy="4401205"/>
          </a:xfrm>
          <a:prstGeom prst="rect">
            <a:avLst/>
          </a:prstGeom>
        </p:spPr>
        <p:txBody>
          <a:bodyPr wrap="square" lIns="0" tIns="0" rIns="0" bIns="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sz="2800" dirty="0">
                <a:solidFill>
                  <a:srgbClr val="0070C0"/>
                </a:solidFill>
              </a:rPr>
              <a:t>It can help us express our needs clearly and respectfully.</a:t>
            </a:r>
          </a:p>
          <a:p>
            <a:endParaRPr lang="en-GB" sz="2800" dirty="0">
              <a:solidFill>
                <a:srgbClr val="0070C0"/>
              </a:solidFill>
            </a:endParaRPr>
          </a:p>
          <a:p>
            <a:r>
              <a:rPr lang="en-GB" sz="2800" dirty="0">
                <a:solidFill>
                  <a:srgbClr val="0070C0"/>
                </a:solidFill>
              </a:rPr>
              <a:t>People with </a:t>
            </a:r>
            <a:r>
              <a:rPr lang="en-GB" sz="2800" b="1" dirty="0">
                <a:solidFill>
                  <a:srgbClr val="0070C0"/>
                </a:solidFill>
              </a:rPr>
              <a:t>positive self esteem </a:t>
            </a:r>
            <a:r>
              <a:rPr lang="en-GB" sz="2800" dirty="0">
                <a:solidFill>
                  <a:srgbClr val="0070C0"/>
                </a:solidFill>
              </a:rPr>
              <a:t>know they are worthy of love and care.</a:t>
            </a:r>
          </a:p>
          <a:p>
            <a:r>
              <a:rPr lang="en-GB" sz="2800" dirty="0">
                <a:solidFill>
                  <a:srgbClr val="0070C0"/>
                </a:solidFill>
              </a:rPr>
              <a:t>When we feel worthy, we are more likely to choose relationships that are safe and respectful.</a:t>
            </a:r>
          </a:p>
          <a:p>
            <a:endParaRPr lang="en-GB" sz="2800" dirty="0">
              <a:solidFill>
                <a:srgbClr val="0070C0"/>
              </a:solidFill>
            </a:endParaRPr>
          </a:p>
          <a:p>
            <a:r>
              <a:rPr lang="en-GB" sz="2800" dirty="0">
                <a:solidFill>
                  <a:srgbClr val="0070C0"/>
                </a:solidFill>
              </a:rPr>
              <a:t>Healthy self-esteem also shows up in the way we treat people. </a:t>
            </a:r>
          </a:p>
          <a:p>
            <a:r>
              <a:rPr lang="en-GB" sz="2800" dirty="0">
                <a:solidFill>
                  <a:srgbClr val="0070C0"/>
                </a:solidFill>
              </a:rPr>
              <a:t>It makes it easier to be kind to others, to give and receive support to one another and to set clear boundaries. </a:t>
            </a:r>
          </a:p>
          <a:p>
            <a:endParaRPr lang="en-GB" sz="3400" dirty="0"/>
          </a:p>
        </p:txBody>
      </p:sp>
    </p:spTree>
    <p:extLst>
      <p:ext uri="{BB962C8B-B14F-4D97-AF65-F5344CB8AC3E}">
        <p14:creationId xmlns:p14="http://schemas.microsoft.com/office/powerpoint/2010/main" val="28225081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33B32-96B5-7E19-3438-73BA6F045C18}"/>
              </a:ext>
            </a:extLst>
          </p:cNvPr>
          <p:cNvSpPr>
            <a:spLocks noGrp="1"/>
          </p:cNvSpPr>
          <p:nvPr>
            <p:ph type="title"/>
          </p:nvPr>
        </p:nvSpPr>
        <p:spPr>
          <a:xfrm>
            <a:off x="609917" y="274320"/>
            <a:ext cx="10978515" cy="830997"/>
          </a:xfrm>
        </p:spPr>
        <p:txBody>
          <a:bodyPr/>
          <a:lstStyle/>
          <a:p>
            <a:pPr algn="ctr"/>
            <a:r>
              <a:rPr kumimoji="0" lang="en-US" sz="5400" b="1" i="0" u="none" strike="noStrike" kern="0" cap="none" spc="0" normalizeH="0" baseline="0" noProof="0" dirty="0">
                <a:ln>
                  <a:noFill/>
                </a:ln>
                <a:solidFill>
                  <a:srgbClr val="800080"/>
                </a:solidFill>
                <a:effectLst/>
                <a:uLnTx/>
                <a:uFillTx/>
                <a:latin typeface="Calibri"/>
                <a:ea typeface="+mj-ea"/>
                <a:cs typeface="+mj-cs"/>
              </a:rPr>
              <a:t>What positive self esteem looks like</a:t>
            </a:r>
            <a:endParaRPr lang="en-GB" sz="5400" dirty="0"/>
          </a:p>
        </p:txBody>
      </p:sp>
      <p:pic>
        <p:nvPicPr>
          <p:cNvPr id="4" name="Picture 3">
            <a:extLst>
              <a:ext uri="{FF2B5EF4-FFF2-40B4-BE49-F238E27FC236}">
                <a16:creationId xmlns:a16="http://schemas.microsoft.com/office/drawing/2014/main" id="{9EFCEA16-D810-6512-E333-C427584922C5}"/>
              </a:ext>
            </a:extLst>
          </p:cNvPr>
          <p:cNvPicPr>
            <a:picLocks noChangeAspect="1"/>
          </p:cNvPicPr>
          <p:nvPr/>
        </p:nvPicPr>
        <p:blipFill>
          <a:blip r:embed="rId2"/>
          <a:srcRect l="6009" t="6666" r="42930" b="54444"/>
          <a:stretch/>
        </p:blipFill>
        <p:spPr>
          <a:xfrm>
            <a:off x="7528526" y="1104339"/>
            <a:ext cx="1515457" cy="1020019"/>
          </a:xfrm>
          <a:prstGeom prst="rect">
            <a:avLst/>
          </a:prstGeom>
        </p:spPr>
      </p:pic>
      <p:pic>
        <p:nvPicPr>
          <p:cNvPr id="5" name="Picture 4">
            <a:extLst>
              <a:ext uri="{FF2B5EF4-FFF2-40B4-BE49-F238E27FC236}">
                <a16:creationId xmlns:a16="http://schemas.microsoft.com/office/drawing/2014/main" id="{6E115C41-2D34-9821-01A5-261229D7D7CF}"/>
              </a:ext>
            </a:extLst>
          </p:cNvPr>
          <p:cNvPicPr>
            <a:picLocks noChangeAspect="1"/>
          </p:cNvPicPr>
          <p:nvPr/>
        </p:nvPicPr>
        <p:blipFill>
          <a:blip r:embed="rId2"/>
          <a:srcRect l="62569" t="5555" r="2867" b="52223"/>
          <a:stretch/>
        </p:blipFill>
        <p:spPr>
          <a:xfrm>
            <a:off x="9925408" y="1153923"/>
            <a:ext cx="1610938" cy="1391264"/>
          </a:xfrm>
          <a:prstGeom prst="rect">
            <a:avLst/>
          </a:prstGeom>
        </p:spPr>
      </p:pic>
      <p:sp>
        <p:nvSpPr>
          <p:cNvPr id="3" name="Text Placeholder 2">
            <a:extLst>
              <a:ext uri="{FF2B5EF4-FFF2-40B4-BE49-F238E27FC236}">
                <a16:creationId xmlns:a16="http://schemas.microsoft.com/office/drawing/2014/main" id="{DF4E1B6B-D5AB-BC98-145D-E9171C05E482}"/>
              </a:ext>
            </a:extLst>
          </p:cNvPr>
          <p:cNvSpPr>
            <a:spLocks noGrp="1"/>
          </p:cNvSpPr>
          <p:nvPr>
            <p:ph type="body" idx="1"/>
          </p:nvPr>
        </p:nvSpPr>
        <p:spPr>
          <a:xfrm>
            <a:off x="399776" y="1303093"/>
            <a:ext cx="11792223" cy="5447645"/>
          </a:xfrm>
        </p:spPr>
        <p:txBody>
          <a:bodyPr/>
          <a:lstStyle/>
          <a:p>
            <a:r>
              <a:rPr lang="en-GB" sz="2800" dirty="0">
                <a:solidFill>
                  <a:schemeClr val="accent1"/>
                </a:solidFill>
              </a:rPr>
              <a:t>Getting along with and </a:t>
            </a:r>
            <a:r>
              <a:rPr lang="en-GB" sz="2800" b="1" dirty="0">
                <a:solidFill>
                  <a:schemeClr val="accent1"/>
                </a:solidFill>
              </a:rPr>
              <a:t>helping others</a:t>
            </a:r>
          </a:p>
          <a:p>
            <a:endParaRPr lang="en-GB" sz="2800" dirty="0">
              <a:solidFill>
                <a:schemeClr val="accent1"/>
              </a:solidFill>
            </a:endParaRPr>
          </a:p>
          <a:p>
            <a:r>
              <a:rPr lang="en-GB" sz="2800" dirty="0">
                <a:solidFill>
                  <a:schemeClr val="accent1"/>
                </a:solidFill>
              </a:rPr>
              <a:t>Believing in yourself and </a:t>
            </a:r>
            <a:r>
              <a:rPr lang="en-GB" sz="2800" b="1" dirty="0">
                <a:solidFill>
                  <a:schemeClr val="accent1"/>
                </a:solidFill>
              </a:rPr>
              <a:t>valuing others</a:t>
            </a:r>
          </a:p>
          <a:p>
            <a:endParaRPr lang="en-GB" sz="2800" dirty="0">
              <a:solidFill>
                <a:schemeClr val="accent1"/>
              </a:solidFill>
            </a:endParaRPr>
          </a:p>
          <a:p>
            <a:r>
              <a:rPr lang="en-GB" sz="2800" dirty="0">
                <a:solidFill>
                  <a:schemeClr val="accent1"/>
                </a:solidFill>
              </a:rPr>
              <a:t>Making time for the things you love and </a:t>
            </a:r>
            <a:r>
              <a:rPr lang="en-GB" sz="2800" b="1" dirty="0">
                <a:solidFill>
                  <a:schemeClr val="accent1"/>
                </a:solidFill>
              </a:rPr>
              <a:t>spending time with others</a:t>
            </a:r>
          </a:p>
          <a:p>
            <a:endParaRPr lang="en-GB" sz="2800" dirty="0">
              <a:solidFill>
                <a:schemeClr val="accent1"/>
              </a:solidFill>
            </a:endParaRPr>
          </a:p>
          <a:p>
            <a:r>
              <a:rPr lang="en-GB" sz="2800" dirty="0">
                <a:solidFill>
                  <a:schemeClr val="accent1"/>
                </a:solidFill>
              </a:rPr>
              <a:t>Asking for help and </a:t>
            </a:r>
            <a:r>
              <a:rPr lang="en-GB" sz="2800" b="1" dirty="0">
                <a:solidFill>
                  <a:schemeClr val="accent1"/>
                </a:solidFill>
              </a:rPr>
              <a:t>helping others</a:t>
            </a:r>
          </a:p>
          <a:p>
            <a:endParaRPr lang="en-GB" sz="2800" dirty="0">
              <a:solidFill>
                <a:schemeClr val="accent1"/>
              </a:solidFill>
            </a:endParaRPr>
          </a:p>
          <a:p>
            <a:r>
              <a:rPr lang="en-GB" sz="2800" dirty="0">
                <a:solidFill>
                  <a:schemeClr val="accent1"/>
                </a:solidFill>
              </a:rPr>
              <a:t>Listening to advice and </a:t>
            </a:r>
            <a:r>
              <a:rPr lang="en-GB" sz="2800" b="1" dirty="0">
                <a:solidFill>
                  <a:schemeClr val="accent1"/>
                </a:solidFill>
              </a:rPr>
              <a:t>supporting others</a:t>
            </a:r>
          </a:p>
          <a:p>
            <a:endParaRPr lang="en-GB" sz="2800" dirty="0">
              <a:solidFill>
                <a:schemeClr val="accent1"/>
              </a:solidFill>
            </a:endParaRPr>
          </a:p>
          <a:p>
            <a:r>
              <a:rPr lang="en-GB" sz="2800" b="1" dirty="0">
                <a:solidFill>
                  <a:schemeClr val="accent1"/>
                </a:solidFill>
              </a:rPr>
              <a:t>Setting safe boundaries for yourself and others </a:t>
            </a:r>
            <a:r>
              <a:rPr lang="en-GB" sz="2800" dirty="0">
                <a:solidFill>
                  <a:schemeClr val="accent1"/>
                </a:solidFill>
              </a:rPr>
              <a:t>(including saying </a:t>
            </a:r>
          </a:p>
          <a:p>
            <a:r>
              <a:rPr lang="en-GB" sz="2800" dirty="0">
                <a:solidFill>
                  <a:schemeClr val="accent1"/>
                </a:solidFill>
              </a:rPr>
              <a:t>no when needed)</a:t>
            </a:r>
          </a:p>
          <a:p>
            <a:endParaRPr lang="en-GB" dirty="0"/>
          </a:p>
        </p:txBody>
      </p:sp>
      <p:pic>
        <p:nvPicPr>
          <p:cNvPr id="8" name="Picture 7">
            <a:extLst>
              <a:ext uri="{FF2B5EF4-FFF2-40B4-BE49-F238E27FC236}">
                <a16:creationId xmlns:a16="http://schemas.microsoft.com/office/drawing/2014/main" id="{1AC0F2EC-F9FD-F2E7-B9B9-6DC2D18B7833}"/>
              </a:ext>
            </a:extLst>
          </p:cNvPr>
          <p:cNvPicPr>
            <a:picLocks noChangeAspect="1"/>
          </p:cNvPicPr>
          <p:nvPr/>
        </p:nvPicPr>
        <p:blipFill>
          <a:blip r:embed="rId2"/>
          <a:srcRect l="5223" t="50156" r="52356" b="10955"/>
          <a:stretch/>
        </p:blipFill>
        <p:spPr>
          <a:xfrm>
            <a:off x="10287000" y="3340246"/>
            <a:ext cx="1792211" cy="1161618"/>
          </a:xfrm>
          <a:prstGeom prst="rect">
            <a:avLst/>
          </a:prstGeom>
        </p:spPr>
      </p:pic>
      <p:pic>
        <p:nvPicPr>
          <p:cNvPr id="9" name="Picture 8">
            <a:extLst>
              <a:ext uri="{FF2B5EF4-FFF2-40B4-BE49-F238E27FC236}">
                <a16:creationId xmlns:a16="http://schemas.microsoft.com/office/drawing/2014/main" id="{DD65005B-24A5-7711-69A3-A6D8D0B56820}"/>
              </a:ext>
            </a:extLst>
          </p:cNvPr>
          <p:cNvPicPr>
            <a:picLocks noChangeAspect="1"/>
          </p:cNvPicPr>
          <p:nvPr/>
        </p:nvPicPr>
        <p:blipFill>
          <a:blip r:embed="rId2"/>
          <a:srcRect l="57855" t="53333" r="6009" b="12223"/>
          <a:stretch/>
        </p:blipFill>
        <p:spPr>
          <a:xfrm>
            <a:off x="7696200" y="3690831"/>
            <a:ext cx="1873477" cy="1139941"/>
          </a:xfrm>
          <a:prstGeom prst="rect">
            <a:avLst/>
          </a:prstGeom>
        </p:spPr>
      </p:pic>
      <p:pic>
        <p:nvPicPr>
          <p:cNvPr id="12" name="Picture 11">
            <a:extLst>
              <a:ext uri="{FF2B5EF4-FFF2-40B4-BE49-F238E27FC236}">
                <a16:creationId xmlns:a16="http://schemas.microsoft.com/office/drawing/2014/main" id="{CBB9C4D0-9830-EB49-14CB-1DC2C77CBC1B}"/>
              </a:ext>
            </a:extLst>
          </p:cNvPr>
          <p:cNvPicPr>
            <a:picLocks noChangeAspect="1"/>
          </p:cNvPicPr>
          <p:nvPr/>
        </p:nvPicPr>
        <p:blipFill>
          <a:blip r:embed="rId3"/>
          <a:srcRect l="13079" t="60141" r="54950"/>
          <a:stretch/>
        </p:blipFill>
        <p:spPr>
          <a:xfrm>
            <a:off x="10184876" y="4910630"/>
            <a:ext cx="1578033" cy="1390946"/>
          </a:xfrm>
          <a:prstGeom prst="rect">
            <a:avLst/>
          </a:prstGeom>
        </p:spPr>
      </p:pic>
    </p:spTree>
    <p:extLst>
      <p:ext uri="{BB962C8B-B14F-4D97-AF65-F5344CB8AC3E}">
        <p14:creationId xmlns:p14="http://schemas.microsoft.com/office/powerpoint/2010/main" val="27125247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2857</TotalTime>
  <Words>1199</Words>
  <Application>Microsoft Office PowerPoint</Application>
  <PresentationFormat>Widescreen</PresentationFormat>
  <Paragraphs>143</Paragraphs>
  <Slides>18</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Aptos</vt:lpstr>
      <vt:lpstr>Arial</vt:lpstr>
      <vt:lpstr>Calibri</vt:lpstr>
      <vt:lpstr>Office Theme</vt:lpstr>
      <vt:lpstr>PowerPoint Presentation</vt:lpstr>
      <vt:lpstr>PowerPoint Presentation</vt:lpstr>
      <vt:lpstr>How do these people feel? </vt:lpstr>
      <vt:lpstr>What is confidence? </vt:lpstr>
      <vt:lpstr>What is self-esteem? </vt:lpstr>
      <vt:lpstr>Where does self-esteem come from? </vt:lpstr>
      <vt:lpstr>The theme of RSE Day 2026 is  ‘It Begins With Me’ </vt:lpstr>
      <vt:lpstr>How does healthy self esteem help us in our lives? </vt:lpstr>
      <vt:lpstr>What positive self esteem looks like</vt:lpstr>
      <vt:lpstr>Words stick! </vt:lpstr>
      <vt:lpstr>Positive self-belief</vt:lpstr>
      <vt:lpstr>Tips for Building Self-esteem</vt:lpstr>
      <vt:lpstr>How can we fill a bucket of kindness?</vt:lpstr>
      <vt:lpstr>We can give from the overflow of our own bucket!</vt:lpstr>
      <vt:lpstr>Helping Others with self-esteem</vt:lpstr>
      <vt:lpstr>What are some ways we can build positive relationships… </vt:lpstr>
      <vt:lpstr>Remember…</vt:lpstr>
      <vt:lpstr>Enjoy an amazing RSE 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Burnell</dc:creator>
  <cp:lastModifiedBy>Catherine Kirk</cp:lastModifiedBy>
  <cp:revision>10</cp:revision>
  <dcterms:created xsi:type="dcterms:W3CDTF">2026-02-25T15:20:13Z</dcterms:created>
  <dcterms:modified xsi:type="dcterms:W3CDTF">2026-04-15T09:03:16Z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2026-02-25T00:00:00Z</vt:filetime>
  </property>
  <property fmtid="{D5CDD505-2E9C-101B-9397-08002B2CF9AE}" pid="3" name="Creator">
    <vt:lpwstr>Adobe InDesign 20.5 (Macintosh)</vt:lpwstr>
  </property>
  <property fmtid="{D5CDD505-2E9C-101B-9397-08002B2CF9AE}" pid="4" name="LastSaved">
    <vt:filetime>2026-02-25T00:00:00Z</vt:filetime>
  </property>
  <property fmtid="{D5CDD505-2E9C-101B-9397-08002B2CF9AE}" pid="5" name="Producer">
    <vt:lpwstr>Adobe PDF Library 17.0</vt:lpwstr>
  </property>
</Properties>
</file>